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3"/>
  </p:notesMasterIdLst>
  <p:sldIdLst>
    <p:sldId id="256" r:id="rId2"/>
    <p:sldId id="257" r:id="rId3"/>
    <p:sldId id="258" r:id="rId4"/>
    <p:sldId id="332" r:id="rId5"/>
    <p:sldId id="303" r:id="rId6"/>
    <p:sldId id="333" r:id="rId7"/>
    <p:sldId id="260" r:id="rId8"/>
    <p:sldId id="261" r:id="rId9"/>
    <p:sldId id="263" r:id="rId10"/>
    <p:sldId id="264" r:id="rId11"/>
    <p:sldId id="296" r:id="rId12"/>
    <p:sldId id="297" r:id="rId13"/>
    <p:sldId id="331" r:id="rId14"/>
    <p:sldId id="265" r:id="rId15"/>
    <p:sldId id="267" r:id="rId16"/>
    <p:sldId id="330" r:id="rId17"/>
    <p:sldId id="300" r:id="rId18"/>
    <p:sldId id="290" r:id="rId19"/>
    <p:sldId id="268" r:id="rId20"/>
    <p:sldId id="269" r:id="rId21"/>
    <p:sldId id="270" r:id="rId22"/>
    <p:sldId id="271" r:id="rId23"/>
    <p:sldId id="272" r:id="rId24"/>
    <p:sldId id="273" r:id="rId25"/>
    <p:sldId id="274" r:id="rId26"/>
    <p:sldId id="292" r:id="rId27"/>
    <p:sldId id="293" r:id="rId28"/>
    <p:sldId id="295" r:id="rId29"/>
    <p:sldId id="329" r:id="rId30"/>
    <p:sldId id="294" r:id="rId31"/>
    <p:sldId id="298" r:id="rId32"/>
    <p:sldId id="299" r:id="rId33"/>
    <p:sldId id="318" r:id="rId34"/>
    <p:sldId id="301" r:id="rId35"/>
    <p:sldId id="302" r:id="rId36"/>
    <p:sldId id="304" r:id="rId37"/>
    <p:sldId id="305" r:id="rId38"/>
    <p:sldId id="306" r:id="rId39"/>
    <p:sldId id="307" r:id="rId40"/>
    <p:sldId id="308" r:id="rId41"/>
    <p:sldId id="326" r:id="rId42"/>
    <p:sldId id="327" r:id="rId43"/>
    <p:sldId id="328" r:id="rId44"/>
    <p:sldId id="317" r:id="rId45"/>
    <p:sldId id="319" r:id="rId46"/>
    <p:sldId id="320" r:id="rId47"/>
    <p:sldId id="324" r:id="rId48"/>
    <p:sldId id="321" r:id="rId49"/>
    <p:sldId id="322" r:id="rId50"/>
    <p:sldId id="291" r:id="rId51"/>
    <p:sldId id="323" r:id="rId52"/>
  </p:sldIdLst>
  <p:sldSz cx="6858000" cy="51435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5E16DA79-9809-49E6-8ABB-BAA5632855C1}">
          <p14:sldIdLst>
            <p14:sldId id="256"/>
            <p14:sldId id="257"/>
            <p14:sldId id="258"/>
            <p14:sldId id="332"/>
            <p14:sldId id="303"/>
            <p14:sldId id="333"/>
            <p14:sldId id="260"/>
            <p14:sldId id="261"/>
            <p14:sldId id="263"/>
            <p14:sldId id="264"/>
            <p14:sldId id="296"/>
            <p14:sldId id="297"/>
            <p14:sldId id="331"/>
            <p14:sldId id="265"/>
            <p14:sldId id="267"/>
            <p14:sldId id="330"/>
            <p14:sldId id="300"/>
            <p14:sldId id="290"/>
            <p14:sldId id="268"/>
            <p14:sldId id="269"/>
            <p14:sldId id="270"/>
            <p14:sldId id="271"/>
            <p14:sldId id="272"/>
            <p14:sldId id="273"/>
            <p14:sldId id="274"/>
            <p14:sldId id="292"/>
            <p14:sldId id="293"/>
            <p14:sldId id="295"/>
            <p14:sldId id="329"/>
          </p14:sldIdLst>
        </p14:section>
        <p14:section name="Untitled Section" id="{AF5C852B-E893-49E1-AF26-E47EB1E0BA72}">
          <p14:sldIdLst>
            <p14:sldId id="294"/>
            <p14:sldId id="298"/>
            <p14:sldId id="299"/>
            <p14:sldId id="318"/>
            <p14:sldId id="301"/>
            <p14:sldId id="302"/>
            <p14:sldId id="304"/>
            <p14:sldId id="305"/>
            <p14:sldId id="306"/>
            <p14:sldId id="307"/>
            <p14:sldId id="308"/>
            <p14:sldId id="326"/>
            <p14:sldId id="327"/>
            <p14:sldId id="328"/>
            <p14:sldId id="317"/>
            <p14:sldId id="319"/>
            <p14:sldId id="320"/>
            <p14:sldId id="324"/>
            <p14:sldId id="321"/>
            <p14:sldId id="322"/>
            <p14:sldId id="291"/>
            <p14:sldId id="323"/>
          </p14:sldIdLst>
        </p14:section>
      </p14:sectionLst>
    </p:ex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0099"/>
    <a:srgbClr val="3333FF"/>
    <a:srgbClr val="3FADFF"/>
    <a:srgbClr val="E6E6E6"/>
    <a:srgbClr val="DFDA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83172" autoAdjust="0"/>
  </p:normalViewPr>
  <p:slideViewPr>
    <p:cSldViewPr>
      <p:cViewPr varScale="1">
        <p:scale>
          <a:sx n="114" d="100"/>
          <a:sy n="114" d="100"/>
        </p:scale>
        <p:origin x="1272" y="91"/>
      </p:cViewPr>
      <p:guideLst>
        <p:guide orient="horz" pos="162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6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70C0"/>
            </a:solidFill>
            <a:ln>
              <a:noFill/>
            </a:ln>
            <a:effectLst>
              <a:outerShdw blurRad="76200" dir="18900000" sy="23000" kx="-1200000" algn="bl" rotWithShape="0">
                <a:prstClr val="black">
                  <a:alpha val="20000"/>
                </a:prstClr>
              </a:outerShdw>
            </a:effectLst>
          </c:spPr>
          <c:invertIfNegative val="0"/>
          <c:dLbls>
            <c:spPr>
              <a:solidFill>
                <a:srgbClr val="00B0F0"/>
              </a:solid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Sheet1!$A$2:$A$8</c:f>
              <c:numCache>
                <c:formatCode>General</c:formatCode>
                <c:ptCount val="7"/>
                <c:pt idx="0">
                  <c:v>2017</c:v>
                </c:pt>
                <c:pt idx="1">
                  <c:v>2018</c:v>
                </c:pt>
                <c:pt idx="2">
                  <c:v>2019</c:v>
                </c:pt>
                <c:pt idx="3">
                  <c:v>2020</c:v>
                </c:pt>
                <c:pt idx="4">
                  <c:v>2021</c:v>
                </c:pt>
                <c:pt idx="5">
                  <c:v>2022</c:v>
                </c:pt>
                <c:pt idx="6">
                  <c:v>2023</c:v>
                </c:pt>
              </c:numCache>
            </c:numRef>
          </c:cat>
          <c:val>
            <c:numRef>
              <c:f>Sheet1!$B$2:$B$8</c:f>
              <c:numCache>
                <c:formatCode>General</c:formatCode>
                <c:ptCount val="7"/>
                <c:pt idx="0">
                  <c:v>175</c:v>
                </c:pt>
                <c:pt idx="1">
                  <c:v>190</c:v>
                </c:pt>
                <c:pt idx="2">
                  <c:v>215</c:v>
                </c:pt>
                <c:pt idx="3">
                  <c:v>240</c:v>
                </c:pt>
                <c:pt idx="4">
                  <c:v>265</c:v>
                </c:pt>
                <c:pt idx="5">
                  <c:v>280</c:v>
                </c:pt>
                <c:pt idx="6">
                  <c:v>300</c:v>
                </c:pt>
              </c:numCache>
            </c:numRef>
          </c:val>
          <c:extLst>
            <c:ext xmlns:c16="http://schemas.microsoft.com/office/drawing/2014/chart" uri="{C3380CC4-5D6E-409C-BE32-E72D297353CC}">
              <c16:uniqueId val="{00000000-C928-4AF9-94BA-5ED8285AE08C}"/>
            </c:ext>
          </c:extLst>
        </c:ser>
        <c:dLbls>
          <c:dLblPos val="outEnd"/>
          <c:showLegendKey val="0"/>
          <c:showVal val="1"/>
          <c:showCatName val="0"/>
          <c:showSerName val="0"/>
          <c:showPercent val="0"/>
          <c:showBubbleSize val="0"/>
        </c:dLbls>
        <c:gapWidth val="41"/>
        <c:axId val="1050486176"/>
        <c:axId val="82523152"/>
      </c:barChart>
      <c:catAx>
        <c:axId val="1050486176"/>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82523152"/>
        <c:crosses val="autoZero"/>
        <c:auto val="1"/>
        <c:lblAlgn val="ctr"/>
        <c:lblOffset val="100"/>
        <c:noMultiLvlLbl val="0"/>
      </c:catAx>
      <c:valAx>
        <c:axId val="82523152"/>
        <c:scaling>
          <c:orientation val="minMax"/>
        </c:scaling>
        <c:delete val="1"/>
        <c:axPos val="l"/>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dirty="0"/>
                  <a:t>Number of Mobile Apps</a:t>
                </a:r>
                <a:r>
                  <a:rPr lang="en-US" baseline="0" dirty="0"/>
                  <a:t> Downloads in billions</a:t>
                </a:r>
                <a:endParaRPr lang="en-US" dirty="0"/>
              </a:p>
            </c:rich>
          </c:tx>
          <c:layout>
            <c:manualLayout>
              <c:xMode val="edge"/>
              <c:yMode val="edge"/>
              <c:x val="1.4583333333333334E-2"/>
              <c:y val="0.1248011811023622"/>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050486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AF362F-0DC2-4EF0-AB9F-03F0CBD9EC06}" type="doc">
      <dgm:prSet loTypeId="urn:microsoft.com/office/officeart/2008/layout/VerticalCurvedList" loCatId="list" qsTypeId="urn:microsoft.com/office/officeart/2005/8/quickstyle/3d3" qsCatId="3D" csTypeId="urn:microsoft.com/office/officeart/2005/8/colors/accent1_2" csCatId="accent1" phldr="1"/>
      <dgm:spPr/>
      <dgm:t>
        <a:bodyPr/>
        <a:lstStyle/>
        <a:p>
          <a:endParaRPr lang="en-US"/>
        </a:p>
      </dgm:t>
    </dgm:pt>
    <dgm:pt modelId="{0221240D-6A8D-47B5-BA6C-409B8CE79236}">
      <dgm:prSet phldrT="[Text]"/>
      <dgm:spPr>
        <a:solidFill>
          <a:schemeClr val="tx2">
            <a:lumMod val="75000"/>
            <a:alpha val="70000"/>
          </a:schemeClr>
        </a:solidFill>
      </dgm:spPr>
      <dgm:t>
        <a:bodyPr/>
        <a:lstStyle/>
        <a:p>
          <a:r>
            <a:rPr lang="en-US" dirty="0">
              <a:solidFill>
                <a:schemeClr val="tx1"/>
              </a:solidFill>
            </a:rPr>
            <a:t>Introduction</a:t>
          </a:r>
        </a:p>
      </dgm:t>
    </dgm:pt>
    <dgm:pt modelId="{BE4E423F-0675-44B9-A095-2BAAF886D384}" type="parTrans" cxnId="{E3F77B38-053A-44B6-B827-129888E2439C}">
      <dgm:prSet/>
      <dgm:spPr/>
      <dgm:t>
        <a:bodyPr/>
        <a:lstStyle/>
        <a:p>
          <a:endParaRPr lang="en-US"/>
        </a:p>
      </dgm:t>
    </dgm:pt>
    <dgm:pt modelId="{1F75327C-459C-4F94-AB19-5629769216E1}" type="sibTrans" cxnId="{E3F77B38-053A-44B6-B827-129888E2439C}">
      <dgm:prSet/>
      <dgm:spPr>
        <a:ln>
          <a:solidFill>
            <a:schemeClr val="tx1"/>
          </a:solidFill>
        </a:ln>
      </dgm:spPr>
      <dgm:t>
        <a:bodyPr/>
        <a:lstStyle/>
        <a:p>
          <a:endParaRPr lang="en-US"/>
        </a:p>
      </dgm:t>
    </dgm:pt>
    <dgm:pt modelId="{396560CE-D1AF-46BA-A3AF-E64DAFD7D8CF}">
      <dgm:prSet phldrT="[Text]"/>
      <dgm:spPr>
        <a:solidFill>
          <a:schemeClr val="tx2">
            <a:lumMod val="75000"/>
            <a:alpha val="70000"/>
          </a:schemeClr>
        </a:solidFill>
      </dgm:spPr>
      <dgm:t>
        <a:bodyPr/>
        <a:lstStyle/>
        <a:p>
          <a:r>
            <a:rPr lang="en-US" dirty="0">
              <a:solidFill>
                <a:schemeClr val="tx1"/>
              </a:solidFill>
            </a:rPr>
            <a:t>Research Objectives</a:t>
          </a:r>
        </a:p>
      </dgm:t>
    </dgm:pt>
    <dgm:pt modelId="{E1FCFD29-0EAF-4E58-A88F-704BF6B6BDC3}" type="parTrans" cxnId="{C2CBBF55-FC10-4579-B3CF-3A287CB084D3}">
      <dgm:prSet/>
      <dgm:spPr/>
      <dgm:t>
        <a:bodyPr/>
        <a:lstStyle/>
        <a:p>
          <a:endParaRPr lang="en-US"/>
        </a:p>
      </dgm:t>
    </dgm:pt>
    <dgm:pt modelId="{49B6E6B2-BA6D-4904-8690-A6BFA30A114C}" type="sibTrans" cxnId="{C2CBBF55-FC10-4579-B3CF-3A287CB084D3}">
      <dgm:prSet/>
      <dgm:spPr/>
      <dgm:t>
        <a:bodyPr/>
        <a:lstStyle/>
        <a:p>
          <a:endParaRPr lang="en-US"/>
        </a:p>
      </dgm:t>
    </dgm:pt>
    <dgm:pt modelId="{ECBD76A8-D99B-48FE-B4B5-5751F4D97F71}">
      <dgm:prSet phldrT="[Text]"/>
      <dgm:spPr>
        <a:solidFill>
          <a:schemeClr val="tx2">
            <a:lumMod val="75000"/>
            <a:alpha val="70000"/>
          </a:schemeClr>
        </a:solidFill>
      </dgm:spPr>
      <dgm:t>
        <a:bodyPr/>
        <a:lstStyle/>
        <a:p>
          <a:r>
            <a:rPr lang="en-US" dirty="0">
              <a:solidFill>
                <a:schemeClr val="tx1"/>
              </a:solidFill>
            </a:rPr>
            <a:t>Related Works</a:t>
          </a:r>
        </a:p>
      </dgm:t>
    </dgm:pt>
    <dgm:pt modelId="{7B40119E-04B5-4241-9430-6F73F0103503}" type="parTrans" cxnId="{C2BB343C-5515-4550-B3E0-A6477BC42645}">
      <dgm:prSet/>
      <dgm:spPr/>
      <dgm:t>
        <a:bodyPr/>
        <a:lstStyle/>
        <a:p>
          <a:endParaRPr lang="en-US"/>
        </a:p>
      </dgm:t>
    </dgm:pt>
    <dgm:pt modelId="{775737A0-A2DF-418D-AA61-633872593A9E}" type="sibTrans" cxnId="{C2BB343C-5515-4550-B3E0-A6477BC42645}">
      <dgm:prSet/>
      <dgm:spPr/>
      <dgm:t>
        <a:bodyPr/>
        <a:lstStyle/>
        <a:p>
          <a:endParaRPr lang="en-US"/>
        </a:p>
      </dgm:t>
    </dgm:pt>
    <dgm:pt modelId="{F601075E-D533-4EF9-9B79-C60B016083C3}">
      <dgm:prSet/>
      <dgm:spPr>
        <a:solidFill>
          <a:schemeClr val="tx2">
            <a:lumMod val="75000"/>
            <a:alpha val="70000"/>
          </a:schemeClr>
        </a:solidFill>
      </dgm:spPr>
      <dgm:t>
        <a:bodyPr/>
        <a:lstStyle/>
        <a:p>
          <a:r>
            <a:rPr lang="en-US" dirty="0">
              <a:solidFill>
                <a:schemeClr val="tx1"/>
              </a:solidFill>
            </a:rPr>
            <a:t>Contributions</a:t>
          </a:r>
        </a:p>
      </dgm:t>
    </dgm:pt>
    <dgm:pt modelId="{459DAE16-6EA9-469F-AE1A-B98571819031}" type="parTrans" cxnId="{58692A18-72AB-466C-A1E8-DC0191CBA260}">
      <dgm:prSet/>
      <dgm:spPr/>
      <dgm:t>
        <a:bodyPr/>
        <a:lstStyle/>
        <a:p>
          <a:endParaRPr lang="en-US"/>
        </a:p>
      </dgm:t>
    </dgm:pt>
    <dgm:pt modelId="{13EDC3A0-262A-4AFE-83D8-DBADFC68EE38}" type="sibTrans" cxnId="{58692A18-72AB-466C-A1E8-DC0191CBA260}">
      <dgm:prSet/>
      <dgm:spPr/>
      <dgm:t>
        <a:bodyPr/>
        <a:lstStyle/>
        <a:p>
          <a:endParaRPr lang="en-US"/>
        </a:p>
      </dgm:t>
    </dgm:pt>
    <dgm:pt modelId="{518B00ED-9CA2-40C4-BF40-7A840CA1918B}">
      <dgm:prSet/>
      <dgm:spPr>
        <a:solidFill>
          <a:schemeClr val="tx2">
            <a:lumMod val="75000"/>
            <a:alpha val="70000"/>
          </a:schemeClr>
        </a:solidFill>
      </dgm:spPr>
      <dgm:t>
        <a:bodyPr/>
        <a:lstStyle/>
        <a:p>
          <a:r>
            <a:rPr lang="en-US" dirty="0">
              <a:solidFill>
                <a:schemeClr val="tx1"/>
              </a:solidFill>
            </a:rPr>
            <a:t>Proposed System </a:t>
          </a:r>
        </a:p>
      </dgm:t>
    </dgm:pt>
    <dgm:pt modelId="{460F9211-883A-48B6-A1E3-8D25C37EEEF2}" type="parTrans" cxnId="{8420B258-E81E-44A6-B32D-96968F4A985A}">
      <dgm:prSet/>
      <dgm:spPr/>
      <dgm:t>
        <a:bodyPr/>
        <a:lstStyle/>
        <a:p>
          <a:endParaRPr lang="en-US"/>
        </a:p>
      </dgm:t>
    </dgm:pt>
    <dgm:pt modelId="{59DB29CB-7C0F-49BF-A183-5D3214E3BFA6}" type="sibTrans" cxnId="{8420B258-E81E-44A6-B32D-96968F4A985A}">
      <dgm:prSet/>
      <dgm:spPr/>
      <dgm:t>
        <a:bodyPr/>
        <a:lstStyle/>
        <a:p>
          <a:endParaRPr lang="en-US"/>
        </a:p>
      </dgm:t>
    </dgm:pt>
    <dgm:pt modelId="{52CCFECF-4814-4E7E-8BE6-52A5EEE15920}">
      <dgm:prSet/>
      <dgm:spPr>
        <a:solidFill>
          <a:schemeClr val="tx2">
            <a:lumMod val="75000"/>
            <a:alpha val="70000"/>
          </a:schemeClr>
        </a:solidFill>
      </dgm:spPr>
      <dgm:t>
        <a:bodyPr/>
        <a:lstStyle/>
        <a:p>
          <a:r>
            <a:rPr lang="en-US" dirty="0">
              <a:solidFill>
                <a:schemeClr val="tx1"/>
              </a:solidFill>
            </a:rPr>
            <a:t>Proposed Methodology</a:t>
          </a:r>
        </a:p>
      </dgm:t>
    </dgm:pt>
    <dgm:pt modelId="{087E5A15-47A3-4A70-ABC6-0E0FC5BB161C}" type="parTrans" cxnId="{4AF8D98C-FA43-424E-B860-4738BC7C534C}">
      <dgm:prSet/>
      <dgm:spPr/>
      <dgm:t>
        <a:bodyPr/>
        <a:lstStyle/>
        <a:p>
          <a:endParaRPr lang="en-US"/>
        </a:p>
      </dgm:t>
    </dgm:pt>
    <dgm:pt modelId="{6A1BDE5B-A058-4DB4-9F26-41D4563A5798}" type="sibTrans" cxnId="{4AF8D98C-FA43-424E-B860-4738BC7C534C}">
      <dgm:prSet/>
      <dgm:spPr/>
      <dgm:t>
        <a:bodyPr/>
        <a:lstStyle/>
        <a:p>
          <a:endParaRPr lang="en-US"/>
        </a:p>
      </dgm:t>
    </dgm:pt>
    <dgm:pt modelId="{CCAECE7A-1D96-4B6F-86FE-49D76B15D862}">
      <dgm:prSet/>
      <dgm:spPr>
        <a:solidFill>
          <a:schemeClr val="tx2">
            <a:lumMod val="75000"/>
            <a:alpha val="70000"/>
          </a:schemeClr>
        </a:solidFill>
      </dgm:spPr>
      <dgm:t>
        <a:bodyPr/>
        <a:lstStyle/>
        <a:p>
          <a:r>
            <a:rPr lang="en-US" dirty="0">
              <a:solidFill>
                <a:schemeClr val="tx1"/>
              </a:solidFill>
            </a:rPr>
            <a:t>Conclusion</a:t>
          </a:r>
        </a:p>
      </dgm:t>
    </dgm:pt>
    <dgm:pt modelId="{2C5573EE-B392-439B-BB81-62A33FA38179}" type="parTrans" cxnId="{93CF2D73-3C17-4BAB-892F-81BCC7CE6283}">
      <dgm:prSet/>
      <dgm:spPr/>
      <dgm:t>
        <a:bodyPr/>
        <a:lstStyle/>
        <a:p>
          <a:endParaRPr lang="en-US"/>
        </a:p>
      </dgm:t>
    </dgm:pt>
    <dgm:pt modelId="{9C9CDD60-3F8E-4511-89BB-0B37DD7C9C4B}" type="sibTrans" cxnId="{93CF2D73-3C17-4BAB-892F-81BCC7CE6283}">
      <dgm:prSet/>
      <dgm:spPr/>
      <dgm:t>
        <a:bodyPr/>
        <a:lstStyle/>
        <a:p>
          <a:endParaRPr lang="en-US"/>
        </a:p>
      </dgm:t>
    </dgm:pt>
    <dgm:pt modelId="{75A5015E-0B30-4E95-9E59-124A4690DCC2}" type="pres">
      <dgm:prSet presAssocID="{71AF362F-0DC2-4EF0-AB9F-03F0CBD9EC06}" presName="Name0" presStyleCnt="0">
        <dgm:presLayoutVars>
          <dgm:chMax val="7"/>
          <dgm:chPref val="7"/>
          <dgm:dir/>
        </dgm:presLayoutVars>
      </dgm:prSet>
      <dgm:spPr/>
    </dgm:pt>
    <dgm:pt modelId="{B48219C2-C699-4CDB-92E9-C02D483AEF21}" type="pres">
      <dgm:prSet presAssocID="{71AF362F-0DC2-4EF0-AB9F-03F0CBD9EC06}" presName="Name1" presStyleCnt="0"/>
      <dgm:spPr/>
    </dgm:pt>
    <dgm:pt modelId="{1A9ECD1F-A581-4BE4-BF5B-A1BE311F6063}" type="pres">
      <dgm:prSet presAssocID="{71AF362F-0DC2-4EF0-AB9F-03F0CBD9EC06}" presName="cycle" presStyleCnt="0"/>
      <dgm:spPr/>
    </dgm:pt>
    <dgm:pt modelId="{2C27AF5E-2016-4541-9F84-FD856A3C8A11}" type="pres">
      <dgm:prSet presAssocID="{71AF362F-0DC2-4EF0-AB9F-03F0CBD9EC06}" presName="srcNode" presStyleLbl="node1" presStyleIdx="0" presStyleCnt="7"/>
      <dgm:spPr/>
    </dgm:pt>
    <dgm:pt modelId="{CB61CAE9-A32A-4C8E-80E6-111784197469}" type="pres">
      <dgm:prSet presAssocID="{71AF362F-0DC2-4EF0-AB9F-03F0CBD9EC06}" presName="conn" presStyleLbl="parChTrans1D2" presStyleIdx="0" presStyleCnt="1"/>
      <dgm:spPr/>
    </dgm:pt>
    <dgm:pt modelId="{844E944D-DC46-473B-863D-D2291CA44A15}" type="pres">
      <dgm:prSet presAssocID="{71AF362F-0DC2-4EF0-AB9F-03F0CBD9EC06}" presName="extraNode" presStyleLbl="node1" presStyleIdx="0" presStyleCnt="7"/>
      <dgm:spPr/>
    </dgm:pt>
    <dgm:pt modelId="{59EE248B-DF73-4E00-AAF5-D450DB524B89}" type="pres">
      <dgm:prSet presAssocID="{71AF362F-0DC2-4EF0-AB9F-03F0CBD9EC06}" presName="dstNode" presStyleLbl="node1" presStyleIdx="0" presStyleCnt="7"/>
      <dgm:spPr/>
    </dgm:pt>
    <dgm:pt modelId="{CEF7B2E6-709E-4828-8F55-579974725900}" type="pres">
      <dgm:prSet presAssocID="{0221240D-6A8D-47B5-BA6C-409B8CE79236}" presName="text_1" presStyleLbl="node1" presStyleIdx="0" presStyleCnt="7">
        <dgm:presLayoutVars>
          <dgm:bulletEnabled val="1"/>
        </dgm:presLayoutVars>
      </dgm:prSet>
      <dgm:spPr/>
    </dgm:pt>
    <dgm:pt modelId="{5C29134F-4E0D-4C95-9A7B-EAE58F149A40}" type="pres">
      <dgm:prSet presAssocID="{0221240D-6A8D-47B5-BA6C-409B8CE79236}" presName="accent_1" presStyleCnt="0"/>
      <dgm:spPr/>
    </dgm:pt>
    <dgm:pt modelId="{3065C364-1AF7-4E45-930C-FC5879743FDF}" type="pres">
      <dgm:prSet presAssocID="{0221240D-6A8D-47B5-BA6C-409B8CE79236}" presName="accentRepeatNode" presStyleLbl="solidFgAcc1" presStyleIdx="0" presStyleCnt="7"/>
      <dgm:spPr/>
    </dgm:pt>
    <dgm:pt modelId="{D365911D-8AB1-4142-98CB-D6FA41787809}" type="pres">
      <dgm:prSet presAssocID="{396560CE-D1AF-46BA-A3AF-E64DAFD7D8CF}" presName="text_2" presStyleLbl="node1" presStyleIdx="1" presStyleCnt="7">
        <dgm:presLayoutVars>
          <dgm:bulletEnabled val="1"/>
        </dgm:presLayoutVars>
      </dgm:prSet>
      <dgm:spPr/>
    </dgm:pt>
    <dgm:pt modelId="{D02384CD-54C8-4C39-9C2E-16EF4C26D18F}" type="pres">
      <dgm:prSet presAssocID="{396560CE-D1AF-46BA-A3AF-E64DAFD7D8CF}" presName="accent_2" presStyleCnt="0"/>
      <dgm:spPr/>
    </dgm:pt>
    <dgm:pt modelId="{A470D674-BFC5-4CF8-9DB3-06E7E64A4A43}" type="pres">
      <dgm:prSet presAssocID="{396560CE-D1AF-46BA-A3AF-E64DAFD7D8CF}" presName="accentRepeatNode" presStyleLbl="solidFgAcc1" presStyleIdx="1" presStyleCnt="7"/>
      <dgm:spPr/>
    </dgm:pt>
    <dgm:pt modelId="{7B3DEC49-E995-4129-8B1A-80C67DFCEB20}" type="pres">
      <dgm:prSet presAssocID="{ECBD76A8-D99B-48FE-B4B5-5751F4D97F71}" presName="text_3" presStyleLbl="node1" presStyleIdx="2" presStyleCnt="7">
        <dgm:presLayoutVars>
          <dgm:bulletEnabled val="1"/>
        </dgm:presLayoutVars>
      </dgm:prSet>
      <dgm:spPr/>
    </dgm:pt>
    <dgm:pt modelId="{9845CCEF-087C-4B4F-A808-16E63B28BCF2}" type="pres">
      <dgm:prSet presAssocID="{ECBD76A8-D99B-48FE-B4B5-5751F4D97F71}" presName="accent_3" presStyleCnt="0"/>
      <dgm:spPr/>
    </dgm:pt>
    <dgm:pt modelId="{79B8B14D-FC98-4CFE-9C79-1E0024D8BCCC}" type="pres">
      <dgm:prSet presAssocID="{ECBD76A8-D99B-48FE-B4B5-5751F4D97F71}" presName="accentRepeatNode" presStyleLbl="solidFgAcc1" presStyleIdx="2" presStyleCnt="7" custLinFactNeighborX="4548" custLinFactNeighborY="-1387"/>
      <dgm:spPr/>
    </dgm:pt>
    <dgm:pt modelId="{6B0383B2-B6FE-4242-979B-6BF68E98CC3F}" type="pres">
      <dgm:prSet presAssocID="{F601075E-D533-4EF9-9B79-C60B016083C3}" presName="text_4" presStyleLbl="node1" presStyleIdx="3" presStyleCnt="7">
        <dgm:presLayoutVars>
          <dgm:bulletEnabled val="1"/>
        </dgm:presLayoutVars>
      </dgm:prSet>
      <dgm:spPr/>
    </dgm:pt>
    <dgm:pt modelId="{83D60D01-4414-4A54-807D-40D09FFDAD4B}" type="pres">
      <dgm:prSet presAssocID="{F601075E-D533-4EF9-9B79-C60B016083C3}" presName="accent_4" presStyleCnt="0"/>
      <dgm:spPr/>
    </dgm:pt>
    <dgm:pt modelId="{87D23709-5C6E-4CD9-8E57-039DD3902F66}" type="pres">
      <dgm:prSet presAssocID="{F601075E-D533-4EF9-9B79-C60B016083C3}" presName="accentRepeatNode" presStyleLbl="solidFgAcc1" presStyleIdx="3" presStyleCnt="7"/>
      <dgm:spPr/>
    </dgm:pt>
    <dgm:pt modelId="{32996D4A-F65D-4506-9DB0-7F375CA4ECB9}" type="pres">
      <dgm:prSet presAssocID="{518B00ED-9CA2-40C4-BF40-7A840CA1918B}" presName="text_5" presStyleLbl="node1" presStyleIdx="4" presStyleCnt="7">
        <dgm:presLayoutVars>
          <dgm:bulletEnabled val="1"/>
        </dgm:presLayoutVars>
      </dgm:prSet>
      <dgm:spPr/>
    </dgm:pt>
    <dgm:pt modelId="{33D499BC-9F27-4439-B454-B35314BF8D3F}" type="pres">
      <dgm:prSet presAssocID="{518B00ED-9CA2-40C4-BF40-7A840CA1918B}" presName="accent_5" presStyleCnt="0"/>
      <dgm:spPr/>
    </dgm:pt>
    <dgm:pt modelId="{B7AF0045-24E9-45F6-9C91-8FD5312D4849}" type="pres">
      <dgm:prSet presAssocID="{518B00ED-9CA2-40C4-BF40-7A840CA1918B}" presName="accentRepeatNode" presStyleLbl="solidFgAcc1" presStyleIdx="4" presStyleCnt="7"/>
      <dgm:spPr/>
    </dgm:pt>
    <dgm:pt modelId="{CEC61DD6-92F8-4217-9ECE-21C8A1D39A9C}" type="pres">
      <dgm:prSet presAssocID="{52CCFECF-4814-4E7E-8BE6-52A5EEE15920}" presName="text_6" presStyleLbl="node1" presStyleIdx="5" presStyleCnt="7">
        <dgm:presLayoutVars>
          <dgm:bulletEnabled val="1"/>
        </dgm:presLayoutVars>
      </dgm:prSet>
      <dgm:spPr/>
    </dgm:pt>
    <dgm:pt modelId="{7630F6DA-A0F7-484D-809B-DA2D06B4910A}" type="pres">
      <dgm:prSet presAssocID="{52CCFECF-4814-4E7E-8BE6-52A5EEE15920}" presName="accent_6" presStyleCnt="0"/>
      <dgm:spPr/>
    </dgm:pt>
    <dgm:pt modelId="{92F80AEC-1C10-42DE-9A9B-7B12A259DBF2}" type="pres">
      <dgm:prSet presAssocID="{52CCFECF-4814-4E7E-8BE6-52A5EEE15920}" presName="accentRepeatNode" presStyleLbl="solidFgAcc1" presStyleIdx="5" presStyleCnt="7"/>
      <dgm:spPr/>
    </dgm:pt>
    <dgm:pt modelId="{206EFE44-6A66-4365-9630-2CA48883C73C}" type="pres">
      <dgm:prSet presAssocID="{CCAECE7A-1D96-4B6F-86FE-49D76B15D862}" presName="text_7" presStyleLbl="node1" presStyleIdx="6" presStyleCnt="7">
        <dgm:presLayoutVars>
          <dgm:bulletEnabled val="1"/>
        </dgm:presLayoutVars>
      </dgm:prSet>
      <dgm:spPr/>
    </dgm:pt>
    <dgm:pt modelId="{8877E0FC-8D9D-42DA-B1EE-E20C66A1D317}" type="pres">
      <dgm:prSet presAssocID="{CCAECE7A-1D96-4B6F-86FE-49D76B15D862}" presName="accent_7" presStyleCnt="0"/>
      <dgm:spPr/>
    </dgm:pt>
    <dgm:pt modelId="{7EDADC0C-709F-4557-8986-B0CD7CE25EAB}" type="pres">
      <dgm:prSet presAssocID="{CCAECE7A-1D96-4B6F-86FE-49D76B15D862}" presName="accentRepeatNode" presStyleLbl="solidFgAcc1" presStyleIdx="6" presStyleCnt="7"/>
      <dgm:spPr>
        <a:solidFill>
          <a:schemeClr val="lt1">
            <a:hueOff val="0"/>
            <a:satOff val="0"/>
            <a:lumOff val="0"/>
          </a:schemeClr>
        </a:solidFill>
      </dgm:spPr>
    </dgm:pt>
  </dgm:ptLst>
  <dgm:cxnLst>
    <dgm:cxn modelId="{58692A18-72AB-466C-A1E8-DC0191CBA260}" srcId="{71AF362F-0DC2-4EF0-AB9F-03F0CBD9EC06}" destId="{F601075E-D533-4EF9-9B79-C60B016083C3}" srcOrd="3" destOrd="0" parTransId="{459DAE16-6EA9-469F-AE1A-B98571819031}" sibTransId="{13EDC3A0-262A-4AFE-83D8-DBADFC68EE38}"/>
    <dgm:cxn modelId="{218B2A24-1DA7-4663-A014-EF6857A8788A}" type="presOf" srcId="{CCAECE7A-1D96-4B6F-86FE-49D76B15D862}" destId="{206EFE44-6A66-4365-9630-2CA48883C73C}" srcOrd="0" destOrd="0" presId="urn:microsoft.com/office/officeart/2008/layout/VerticalCurvedList"/>
    <dgm:cxn modelId="{E3F77B38-053A-44B6-B827-129888E2439C}" srcId="{71AF362F-0DC2-4EF0-AB9F-03F0CBD9EC06}" destId="{0221240D-6A8D-47B5-BA6C-409B8CE79236}" srcOrd="0" destOrd="0" parTransId="{BE4E423F-0675-44B9-A095-2BAAF886D384}" sibTransId="{1F75327C-459C-4F94-AB19-5629769216E1}"/>
    <dgm:cxn modelId="{C2BB343C-5515-4550-B3E0-A6477BC42645}" srcId="{71AF362F-0DC2-4EF0-AB9F-03F0CBD9EC06}" destId="{ECBD76A8-D99B-48FE-B4B5-5751F4D97F71}" srcOrd="2" destOrd="0" parTransId="{7B40119E-04B5-4241-9430-6F73F0103503}" sibTransId="{775737A0-A2DF-418D-AA61-633872593A9E}"/>
    <dgm:cxn modelId="{E474075D-FBB9-43DD-A0AE-97DE12F53DA6}" type="presOf" srcId="{71AF362F-0DC2-4EF0-AB9F-03F0CBD9EC06}" destId="{75A5015E-0B30-4E95-9E59-124A4690DCC2}" srcOrd="0" destOrd="0" presId="urn:microsoft.com/office/officeart/2008/layout/VerticalCurvedList"/>
    <dgm:cxn modelId="{93CF2D73-3C17-4BAB-892F-81BCC7CE6283}" srcId="{71AF362F-0DC2-4EF0-AB9F-03F0CBD9EC06}" destId="{CCAECE7A-1D96-4B6F-86FE-49D76B15D862}" srcOrd="6" destOrd="0" parTransId="{2C5573EE-B392-439B-BB81-62A33FA38179}" sibTransId="{9C9CDD60-3F8E-4511-89BB-0B37DD7C9C4B}"/>
    <dgm:cxn modelId="{C2CBBF55-FC10-4579-B3CF-3A287CB084D3}" srcId="{71AF362F-0DC2-4EF0-AB9F-03F0CBD9EC06}" destId="{396560CE-D1AF-46BA-A3AF-E64DAFD7D8CF}" srcOrd="1" destOrd="0" parTransId="{E1FCFD29-0EAF-4E58-A88F-704BF6B6BDC3}" sibTransId="{49B6E6B2-BA6D-4904-8690-A6BFA30A114C}"/>
    <dgm:cxn modelId="{8420B258-E81E-44A6-B32D-96968F4A985A}" srcId="{71AF362F-0DC2-4EF0-AB9F-03F0CBD9EC06}" destId="{518B00ED-9CA2-40C4-BF40-7A840CA1918B}" srcOrd="4" destOrd="0" parTransId="{460F9211-883A-48B6-A1E3-8D25C37EEEF2}" sibTransId="{59DB29CB-7C0F-49BF-A183-5D3214E3BFA6}"/>
    <dgm:cxn modelId="{16BA0484-675E-4B60-B26A-E6CF96E9A65B}" type="presOf" srcId="{ECBD76A8-D99B-48FE-B4B5-5751F4D97F71}" destId="{7B3DEC49-E995-4129-8B1A-80C67DFCEB20}" srcOrd="0" destOrd="0" presId="urn:microsoft.com/office/officeart/2008/layout/VerticalCurvedList"/>
    <dgm:cxn modelId="{4AF8D98C-FA43-424E-B860-4738BC7C534C}" srcId="{71AF362F-0DC2-4EF0-AB9F-03F0CBD9EC06}" destId="{52CCFECF-4814-4E7E-8BE6-52A5EEE15920}" srcOrd="5" destOrd="0" parTransId="{087E5A15-47A3-4A70-ABC6-0E0FC5BB161C}" sibTransId="{6A1BDE5B-A058-4DB4-9F26-41D4563A5798}"/>
    <dgm:cxn modelId="{01847895-EE42-4BEC-8DC5-76F0008B9309}" type="presOf" srcId="{1F75327C-459C-4F94-AB19-5629769216E1}" destId="{CB61CAE9-A32A-4C8E-80E6-111784197469}" srcOrd="0" destOrd="0" presId="urn:microsoft.com/office/officeart/2008/layout/VerticalCurvedList"/>
    <dgm:cxn modelId="{72C622A4-BE3E-4B80-91FC-FB725EBCF0FB}" type="presOf" srcId="{518B00ED-9CA2-40C4-BF40-7A840CA1918B}" destId="{32996D4A-F65D-4506-9DB0-7F375CA4ECB9}" srcOrd="0" destOrd="0" presId="urn:microsoft.com/office/officeart/2008/layout/VerticalCurvedList"/>
    <dgm:cxn modelId="{AAA5B0B1-201E-4CF7-9AFB-D27D0A01F3C2}" type="presOf" srcId="{396560CE-D1AF-46BA-A3AF-E64DAFD7D8CF}" destId="{D365911D-8AB1-4142-98CB-D6FA41787809}" srcOrd="0" destOrd="0" presId="urn:microsoft.com/office/officeart/2008/layout/VerticalCurvedList"/>
    <dgm:cxn modelId="{96C21AD7-38E0-401B-BF6B-7B30718F4B33}" type="presOf" srcId="{0221240D-6A8D-47B5-BA6C-409B8CE79236}" destId="{CEF7B2E6-709E-4828-8F55-579974725900}" srcOrd="0" destOrd="0" presId="urn:microsoft.com/office/officeart/2008/layout/VerticalCurvedList"/>
    <dgm:cxn modelId="{AB00BDD7-E165-4286-8246-E7DE4A495078}" type="presOf" srcId="{52CCFECF-4814-4E7E-8BE6-52A5EEE15920}" destId="{CEC61DD6-92F8-4217-9ECE-21C8A1D39A9C}" srcOrd="0" destOrd="0" presId="urn:microsoft.com/office/officeart/2008/layout/VerticalCurvedList"/>
    <dgm:cxn modelId="{D2AE96E3-C540-4C99-92B8-F43D112AA9BD}" type="presOf" srcId="{F601075E-D533-4EF9-9B79-C60B016083C3}" destId="{6B0383B2-B6FE-4242-979B-6BF68E98CC3F}" srcOrd="0" destOrd="0" presId="urn:microsoft.com/office/officeart/2008/layout/VerticalCurvedList"/>
    <dgm:cxn modelId="{9A5CC5F4-9A5E-4AFD-96F0-A6664B1F1FB1}" type="presParOf" srcId="{75A5015E-0B30-4E95-9E59-124A4690DCC2}" destId="{B48219C2-C699-4CDB-92E9-C02D483AEF21}" srcOrd="0" destOrd="0" presId="urn:microsoft.com/office/officeart/2008/layout/VerticalCurvedList"/>
    <dgm:cxn modelId="{3BC87B83-7EA1-4CA7-BEFE-7FA032432858}" type="presParOf" srcId="{B48219C2-C699-4CDB-92E9-C02D483AEF21}" destId="{1A9ECD1F-A581-4BE4-BF5B-A1BE311F6063}" srcOrd="0" destOrd="0" presId="urn:microsoft.com/office/officeart/2008/layout/VerticalCurvedList"/>
    <dgm:cxn modelId="{F6660991-1971-45F7-8922-AD29CA6E9B3B}" type="presParOf" srcId="{1A9ECD1F-A581-4BE4-BF5B-A1BE311F6063}" destId="{2C27AF5E-2016-4541-9F84-FD856A3C8A11}" srcOrd="0" destOrd="0" presId="urn:microsoft.com/office/officeart/2008/layout/VerticalCurvedList"/>
    <dgm:cxn modelId="{BEE88FD1-118B-40B8-887C-D83EDC994510}" type="presParOf" srcId="{1A9ECD1F-A581-4BE4-BF5B-A1BE311F6063}" destId="{CB61CAE9-A32A-4C8E-80E6-111784197469}" srcOrd="1" destOrd="0" presId="urn:microsoft.com/office/officeart/2008/layout/VerticalCurvedList"/>
    <dgm:cxn modelId="{FD7416CF-FF7C-4E79-8F72-4EA8EA418CC6}" type="presParOf" srcId="{1A9ECD1F-A581-4BE4-BF5B-A1BE311F6063}" destId="{844E944D-DC46-473B-863D-D2291CA44A15}" srcOrd="2" destOrd="0" presId="urn:microsoft.com/office/officeart/2008/layout/VerticalCurvedList"/>
    <dgm:cxn modelId="{77B01A95-221B-4B3B-86A5-5715D65024EA}" type="presParOf" srcId="{1A9ECD1F-A581-4BE4-BF5B-A1BE311F6063}" destId="{59EE248B-DF73-4E00-AAF5-D450DB524B89}" srcOrd="3" destOrd="0" presId="urn:microsoft.com/office/officeart/2008/layout/VerticalCurvedList"/>
    <dgm:cxn modelId="{79AE16AF-613E-42FA-9EF7-334800136B6A}" type="presParOf" srcId="{B48219C2-C699-4CDB-92E9-C02D483AEF21}" destId="{CEF7B2E6-709E-4828-8F55-579974725900}" srcOrd="1" destOrd="0" presId="urn:microsoft.com/office/officeart/2008/layout/VerticalCurvedList"/>
    <dgm:cxn modelId="{78032E6D-89C3-4A40-ABCE-020AF01A3E28}" type="presParOf" srcId="{B48219C2-C699-4CDB-92E9-C02D483AEF21}" destId="{5C29134F-4E0D-4C95-9A7B-EAE58F149A40}" srcOrd="2" destOrd="0" presId="urn:microsoft.com/office/officeart/2008/layout/VerticalCurvedList"/>
    <dgm:cxn modelId="{133816A5-5A15-4BCB-B156-4B882B03BB58}" type="presParOf" srcId="{5C29134F-4E0D-4C95-9A7B-EAE58F149A40}" destId="{3065C364-1AF7-4E45-930C-FC5879743FDF}" srcOrd="0" destOrd="0" presId="urn:microsoft.com/office/officeart/2008/layout/VerticalCurvedList"/>
    <dgm:cxn modelId="{CF5777EC-8BC7-4EFD-9AE0-2A1B2695BB91}" type="presParOf" srcId="{B48219C2-C699-4CDB-92E9-C02D483AEF21}" destId="{D365911D-8AB1-4142-98CB-D6FA41787809}" srcOrd="3" destOrd="0" presId="urn:microsoft.com/office/officeart/2008/layout/VerticalCurvedList"/>
    <dgm:cxn modelId="{005F4C23-4B0A-4D15-A1F3-A7F2075E53FE}" type="presParOf" srcId="{B48219C2-C699-4CDB-92E9-C02D483AEF21}" destId="{D02384CD-54C8-4C39-9C2E-16EF4C26D18F}" srcOrd="4" destOrd="0" presId="urn:microsoft.com/office/officeart/2008/layout/VerticalCurvedList"/>
    <dgm:cxn modelId="{4F85EFF0-DE89-49D0-93E7-F27317D93782}" type="presParOf" srcId="{D02384CD-54C8-4C39-9C2E-16EF4C26D18F}" destId="{A470D674-BFC5-4CF8-9DB3-06E7E64A4A43}" srcOrd="0" destOrd="0" presId="urn:microsoft.com/office/officeart/2008/layout/VerticalCurvedList"/>
    <dgm:cxn modelId="{F0C4233D-436D-44C4-98B6-E940A8A178A1}" type="presParOf" srcId="{B48219C2-C699-4CDB-92E9-C02D483AEF21}" destId="{7B3DEC49-E995-4129-8B1A-80C67DFCEB20}" srcOrd="5" destOrd="0" presId="urn:microsoft.com/office/officeart/2008/layout/VerticalCurvedList"/>
    <dgm:cxn modelId="{4DA6D3B2-B106-4BA6-B817-33984CEDCAD8}" type="presParOf" srcId="{B48219C2-C699-4CDB-92E9-C02D483AEF21}" destId="{9845CCEF-087C-4B4F-A808-16E63B28BCF2}" srcOrd="6" destOrd="0" presId="urn:microsoft.com/office/officeart/2008/layout/VerticalCurvedList"/>
    <dgm:cxn modelId="{B4DF47DC-F993-4396-9C95-B0E74C413E71}" type="presParOf" srcId="{9845CCEF-087C-4B4F-A808-16E63B28BCF2}" destId="{79B8B14D-FC98-4CFE-9C79-1E0024D8BCCC}" srcOrd="0" destOrd="0" presId="urn:microsoft.com/office/officeart/2008/layout/VerticalCurvedList"/>
    <dgm:cxn modelId="{A8587FEF-09CB-4E29-A7BE-8D099C1D22A3}" type="presParOf" srcId="{B48219C2-C699-4CDB-92E9-C02D483AEF21}" destId="{6B0383B2-B6FE-4242-979B-6BF68E98CC3F}" srcOrd="7" destOrd="0" presId="urn:microsoft.com/office/officeart/2008/layout/VerticalCurvedList"/>
    <dgm:cxn modelId="{6918C290-2B86-4C0A-B957-46DDD9F33566}" type="presParOf" srcId="{B48219C2-C699-4CDB-92E9-C02D483AEF21}" destId="{83D60D01-4414-4A54-807D-40D09FFDAD4B}" srcOrd="8" destOrd="0" presId="urn:microsoft.com/office/officeart/2008/layout/VerticalCurvedList"/>
    <dgm:cxn modelId="{D869A626-FC2E-4071-987E-4A5AED9374E8}" type="presParOf" srcId="{83D60D01-4414-4A54-807D-40D09FFDAD4B}" destId="{87D23709-5C6E-4CD9-8E57-039DD3902F66}" srcOrd="0" destOrd="0" presId="urn:microsoft.com/office/officeart/2008/layout/VerticalCurvedList"/>
    <dgm:cxn modelId="{95A8A92B-1626-4043-9217-F64E12ED70A3}" type="presParOf" srcId="{B48219C2-C699-4CDB-92E9-C02D483AEF21}" destId="{32996D4A-F65D-4506-9DB0-7F375CA4ECB9}" srcOrd="9" destOrd="0" presId="urn:microsoft.com/office/officeart/2008/layout/VerticalCurvedList"/>
    <dgm:cxn modelId="{D23CB3B8-A277-4554-91B1-2F69305221A1}" type="presParOf" srcId="{B48219C2-C699-4CDB-92E9-C02D483AEF21}" destId="{33D499BC-9F27-4439-B454-B35314BF8D3F}" srcOrd="10" destOrd="0" presId="urn:microsoft.com/office/officeart/2008/layout/VerticalCurvedList"/>
    <dgm:cxn modelId="{F8CFF2ED-0DDD-4FE5-9661-F565C16AC51A}" type="presParOf" srcId="{33D499BC-9F27-4439-B454-B35314BF8D3F}" destId="{B7AF0045-24E9-45F6-9C91-8FD5312D4849}" srcOrd="0" destOrd="0" presId="urn:microsoft.com/office/officeart/2008/layout/VerticalCurvedList"/>
    <dgm:cxn modelId="{4A2B77A7-1696-4FEC-94E1-B54FF8D60434}" type="presParOf" srcId="{B48219C2-C699-4CDB-92E9-C02D483AEF21}" destId="{CEC61DD6-92F8-4217-9ECE-21C8A1D39A9C}" srcOrd="11" destOrd="0" presId="urn:microsoft.com/office/officeart/2008/layout/VerticalCurvedList"/>
    <dgm:cxn modelId="{D1E920C1-204D-48BD-8D12-0006712DAEF1}" type="presParOf" srcId="{B48219C2-C699-4CDB-92E9-C02D483AEF21}" destId="{7630F6DA-A0F7-484D-809B-DA2D06B4910A}" srcOrd="12" destOrd="0" presId="urn:microsoft.com/office/officeart/2008/layout/VerticalCurvedList"/>
    <dgm:cxn modelId="{CFF3AEB9-1E80-4EAB-B579-F651EAC31432}" type="presParOf" srcId="{7630F6DA-A0F7-484D-809B-DA2D06B4910A}" destId="{92F80AEC-1C10-42DE-9A9B-7B12A259DBF2}" srcOrd="0" destOrd="0" presId="urn:microsoft.com/office/officeart/2008/layout/VerticalCurvedList"/>
    <dgm:cxn modelId="{F3027B48-1D4F-4B21-A059-D6666E8A8B22}" type="presParOf" srcId="{B48219C2-C699-4CDB-92E9-C02D483AEF21}" destId="{206EFE44-6A66-4365-9630-2CA48883C73C}" srcOrd="13" destOrd="0" presId="urn:microsoft.com/office/officeart/2008/layout/VerticalCurvedList"/>
    <dgm:cxn modelId="{4D9D19DD-0EB0-4BDE-9273-A9A2C1B5FB5A}" type="presParOf" srcId="{B48219C2-C699-4CDB-92E9-C02D483AEF21}" destId="{8877E0FC-8D9D-42DA-B1EE-E20C66A1D317}" srcOrd="14" destOrd="0" presId="urn:microsoft.com/office/officeart/2008/layout/VerticalCurvedList"/>
    <dgm:cxn modelId="{3097A3F1-E820-40D1-AD90-F18B5850D52A}" type="presParOf" srcId="{8877E0FC-8D9D-42DA-B1EE-E20C66A1D317}" destId="{7EDADC0C-709F-4557-8986-B0CD7CE25EA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9AD771-3A07-462F-B323-6529FFEA7C49}" type="doc">
      <dgm:prSet loTypeId="urn:microsoft.com/office/officeart/2005/8/layout/hProcess9" loCatId="process" qsTypeId="urn:microsoft.com/office/officeart/2005/8/quickstyle/simple1" qsCatId="simple" csTypeId="urn:microsoft.com/office/officeart/2005/8/colors/colorful3" csCatId="colorful" phldr="1"/>
      <dgm:spPr/>
    </dgm:pt>
    <dgm:pt modelId="{96AF30AF-D65F-48AF-A2D5-D6FAA0FA382B}">
      <dgm:prSet phldrT="[Text]"/>
      <dgm:spPr/>
      <dgm:t>
        <a:bodyPr/>
        <a:lstStyle/>
        <a:p>
          <a:r>
            <a:rPr lang="en-US" dirty="0"/>
            <a:t>Cloud Based Offloading</a:t>
          </a:r>
        </a:p>
      </dgm:t>
    </dgm:pt>
    <dgm:pt modelId="{0AD1C441-C3D9-480D-8105-81C1073E7543}" type="parTrans" cxnId="{419B7463-0908-4FB5-8951-CBBDF846F30E}">
      <dgm:prSet/>
      <dgm:spPr/>
      <dgm:t>
        <a:bodyPr/>
        <a:lstStyle/>
        <a:p>
          <a:endParaRPr lang="en-US"/>
        </a:p>
      </dgm:t>
    </dgm:pt>
    <dgm:pt modelId="{30218E96-0EFD-4F51-865A-A7765C9097CC}" type="sibTrans" cxnId="{419B7463-0908-4FB5-8951-CBBDF846F30E}">
      <dgm:prSet/>
      <dgm:spPr/>
      <dgm:t>
        <a:bodyPr/>
        <a:lstStyle/>
        <a:p>
          <a:endParaRPr lang="en-US"/>
        </a:p>
      </dgm:t>
    </dgm:pt>
    <dgm:pt modelId="{91555D93-01B8-4ED0-9937-D0E13A96E420}">
      <dgm:prSet phldrT="[Text]"/>
      <dgm:spPr/>
      <dgm:t>
        <a:bodyPr/>
        <a:lstStyle/>
        <a:p>
          <a:r>
            <a:rPr lang="en-US" dirty="0"/>
            <a:t>Cloudlet Based Offloading</a:t>
          </a:r>
        </a:p>
      </dgm:t>
    </dgm:pt>
    <dgm:pt modelId="{CFA3745D-0FB1-476A-AE79-4C2F02554735}" type="parTrans" cxnId="{31516B1F-9E26-4766-B32F-6227E2F846A2}">
      <dgm:prSet/>
      <dgm:spPr/>
      <dgm:t>
        <a:bodyPr/>
        <a:lstStyle/>
        <a:p>
          <a:endParaRPr lang="en-US"/>
        </a:p>
      </dgm:t>
    </dgm:pt>
    <dgm:pt modelId="{D292B29C-0FEF-47E2-969F-1D3325F1EB0E}" type="sibTrans" cxnId="{31516B1F-9E26-4766-B32F-6227E2F846A2}">
      <dgm:prSet/>
      <dgm:spPr/>
      <dgm:t>
        <a:bodyPr/>
        <a:lstStyle/>
        <a:p>
          <a:endParaRPr lang="en-US"/>
        </a:p>
      </dgm:t>
    </dgm:pt>
    <dgm:pt modelId="{2CFC6437-1D2D-467E-8708-E6A1A4A30D80}">
      <dgm:prSet phldrT="[Text]"/>
      <dgm:spPr/>
      <dgm:t>
        <a:bodyPr/>
        <a:lstStyle/>
        <a:p>
          <a:r>
            <a:rPr lang="en-US" dirty="0"/>
            <a:t>Mobile Device Cloud </a:t>
          </a:r>
        </a:p>
      </dgm:t>
    </dgm:pt>
    <dgm:pt modelId="{BA8E3DCF-BF31-4517-969E-E802A73B3FC2}" type="parTrans" cxnId="{F4229D97-D798-4DE1-B0A4-66553B34F1F5}">
      <dgm:prSet/>
      <dgm:spPr/>
      <dgm:t>
        <a:bodyPr/>
        <a:lstStyle/>
        <a:p>
          <a:endParaRPr lang="en-US"/>
        </a:p>
      </dgm:t>
    </dgm:pt>
    <dgm:pt modelId="{8F36E10D-C829-482F-9791-48176AF05C15}" type="sibTrans" cxnId="{F4229D97-D798-4DE1-B0A4-66553B34F1F5}">
      <dgm:prSet/>
      <dgm:spPr/>
      <dgm:t>
        <a:bodyPr/>
        <a:lstStyle/>
        <a:p>
          <a:endParaRPr lang="en-US"/>
        </a:p>
      </dgm:t>
    </dgm:pt>
    <dgm:pt modelId="{CF12AD4B-6787-41C6-8A10-7EF1EE6A538E}" type="pres">
      <dgm:prSet presAssocID="{4B9AD771-3A07-462F-B323-6529FFEA7C49}" presName="CompostProcess" presStyleCnt="0">
        <dgm:presLayoutVars>
          <dgm:dir/>
          <dgm:resizeHandles val="exact"/>
        </dgm:presLayoutVars>
      </dgm:prSet>
      <dgm:spPr/>
    </dgm:pt>
    <dgm:pt modelId="{13DB090A-1C8D-4463-A034-2225D618A5D0}" type="pres">
      <dgm:prSet presAssocID="{4B9AD771-3A07-462F-B323-6529FFEA7C49}" presName="arrow" presStyleLbl="bgShp" presStyleIdx="0" presStyleCnt="1" custLinFactNeighborX="-334" custLinFactNeighborY="7294"/>
      <dgm:spPr/>
    </dgm:pt>
    <dgm:pt modelId="{77002353-837D-413B-B6CA-49D3487D129D}" type="pres">
      <dgm:prSet presAssocID="{4B9AD771-3A07-462F-B323-6529FFEA7C49}" presName="linearProcess" presStyleCnt="0"/>
      <dgm:spPr/>
    </dgm:pt>
    <dgm:pt modelId="{FDABFDD0-319D-42BE-A9EF-703F85F12515}" type="pres">
      <dgm:prSet presAssocID="{96AF30AF-D65F-48AF-A2D5-D6FAA0FA382B}" presName="textNode" presStyleLbl="node1" presStyleIdx="0" presStyleCnt="3">
        <dgm:presLayoutVars>
          <dgm:bulletEnabled val="1"/>
        </dgm:presLayoutVars>
      </dgm:prSet>
      <dgm:spPr/>
    </dgm:pt>
    <dgm:pt modelId="{0C85BFCB-BCA0-4114-84D4-90E56FB708E5}" type="pres">
      <dgm:prSet presAssocID="{30218E96-0EFD-4F51-865A-A7765C9097CC}" presName="sibTrans" presStyleCnt="0"/>
      <dgm:spPr/>
    </dgm:pt>
    <dgm:pt modelId="{1F0AAD7D-DB99-4652-A247-B97D37B65135}" type="pres">
      <dgm:prSet presAssocID="{91555D93-01B8-4ED0-9937-D0E13A96E420}" presName="textNode" presStyleLbl="node1" presStyleIdx="1" presStyleCnt="3">
        <dgm:presLayoutVars>
          <dgm:bulletEnabled val="1"/>
        </dgm:presLayoutVars>
      </dgm:prSet>
      <dgm:spPr/>
    </dgm:pt>
    <dgm:pt modelId="{FE1BB7CA-074C-4557-9C74-A0014ED05A4B}" type="pres">
      <dgm:prSet presAssocID="{D292B29C-0FEF-47E2-969F-1D3325F1EB0E}" presName="sibTrans" presStyleCnt="0"/>
      <dgm:spPr/>
    </dgm:pt>
    <dgm:pt modelId="{1E87B6F6-8112-41C0-9F64-A86E7481C6F4}" type="pres">
      <dgm:prSet presAssocID="{2CFC6437-1D2D-467E-8708-E6A1A4A30D80}" presName="textNode" presStyleLbl="node1" presStyleIdx="2" presStyleCnt="3">
        <dgm:presLayoutVars>
          <dgm:bulletEnabled val="1"/>
        </dgm:presLayoutVars>
      </dgm:prSet>
      <dgm:spPr/>
    </dgm:pt>
  </dgm:ptLst>
  <dgm:cxnLst>
    <dgm:cxn modelId="{B66FEC02-576B-4046-A554-EFDE8B8F45A9}" type="presOf" srcId="{91555D93-01B8-4ED0-9937-D0E13A96E420}" destId="{1F0AAD7D-DB99-4652-A247-B97D37B65135}" srcOrd="0" destOrd="0" presId="urn:microsoft.com/office/officeart/2005/8/layout/hProcess9"/>
    <dgm:cxn modelId="{873BC80A-40D4-473E-BE1B-EE6EE1749C9B}" type="presOf" srcId="{4B9AD771-3A07-462F-B323-6529FFEA7C49}" destId="{CF12AD4B-6787-41C6-8A10-7EF1EE6A538E}" srcOrd="0" destOrd="0" presId="urn:microsoft.com/office/officeart/2005/8/layout/hProcess9"/>
    <dgm:cxn modelId="{31516B1F-9E26-4766-B32F-6227E2F846A2}" srcId="{4B9AD771-3A07-462F-B323-6529FFEA7C49}" destId="{91555D93-01B8-4ED0-9937-D0E13A96E420}" srcOrd="1" destOrd="0" parTransId="{CFA3745D-0FB1-476A-AE79-4C2F02554735}" sibTransId="{D292B29C-0FEF-47E2-969F-1D3325F1EB0E}"/>
    <dgm:cxn modelId="{419B7463-0908-4FB5-8951-CBBDF846F30E}" srcId="{4B9AD771-3A07-462F-B323-6529FFEA7C49}" destId="{96AF30AF-D65F-48AF-A2D5-D6FAA0FA382B}" srcOrd="0" destOrd="0" parTransId="{0AD1C441-C3D9-480D-8105-81C1073E7543}" sibTransId="{30218E96-0EFD-4F51-865A-A7765C9097CC}"/>
    <dgm:cxn modelId="{76119F56-5F51-43B6-B789-CC1983F06D05}" type="presOf" srcId="{96AF30AF-D65F-48AF-A2D5-D6FAA0FA382B}" destId="{FDABFDD0-319D-42BE-A9EF-703F85F12515}" srcOrd="0" destOrd="0" presId="urn:microsoft.com/office/officeart/2005/8/layout/hProcess9"/>
    <dgm:cxn modelId="{F4229D97-D798-4DE1-B0A4-66553B34F1F5}" srcId="{4B9AD771-3A07-462F-B323-6529FFEA7C49}" destId="{2CFC6437-1D2D-467E-8708-E6A1A4A30D80}" srcOrd="2" destOrd="0" parTransId="{BA8E3DCF-BF31-4517-969E-E802A73B3FC2}" sibTransId="{8F36E10D-C829-482F-9791-48176AF05C15}"/>
    <dgm:cxn modelId="{1A2766CF-205B-4B98-A8C5-0EF71F4482BF}" type="presOf" srcId="{2CFC6437-1D2D-467E-8708-E6A1A4A30D80}" destId="{1E87B6F6-8112-41C0-9F64-A86E7481C6F4}" srcOrd="0" destOrd="0" presId="urn:microsoft.com/office/officeart/2005/8/layout/hProcess9"/>
    <dgm:cxn modelId="{A12955A8-D186-4432-A39E-A341E8166F69}" type="presParOf" srcId="{CF12AD4B-6787-41C6-8A10-7EF1EE6A538E}" destId="{13DB090A-1C8D-4463-A034-2225D618A5D0}" srcOrd="0" destOrd="0" presId="urn:microsoft.com/office/officeart/2005/8/layout/hProcess9"/>
    <dgm:cxn modelId="{C471946D-B3C9-46A7-A5ED-D03E00B26D73}" type="presParOf" srcId="{CF12AD4B-6787-41C6-8A10-7EF1EE6A538E}" destId="{77002353-837D-413B-B6CA-49D3487D129D}" srcOrd="1" destOrd="0" presId="urn:microsoft.com/office/officeart/2005/8/layout/hProcess9"/>
    <dgm:cxn modelId="{E27D8515-463C-43FA-8179-A5F5BAB31D50}" type="presParOf" srcId="{77002353-837D-413B-B6CA-49D3487D129D}" destId="{FDABFDD0-319D-42BE-A9EF-703F85F12515}" srcOrd="0" destOrd="0" presId="urn:microsoft.com/office/officeart/2005/8/layout/hProcess9"/>
    <dgm:cxn modelId="{1B4FB6E7-7D7E-4333-B5DF-7B444C11A869}" type="presParOf" srcId="{77002353-837D-413B-B6CA-49D3487D129D}" destId="{0C85BFCB-BCA0-4114-84D4-90E56FB708E5}" srcOrd="1" destOrd="0" presId="urn:microsoft.com/office/officeart/2005/8/layout/hProcess9"/>
    <dgm:cxn modelId="{C88FDBDB-A1C8-4808-B4C9-DE05814C6415}" type="presParOf" srcId="{77002353-837D-413B-B6CA-49D3487D129D}" destId="{1F0AAD7D-DB99-4652-A247-B97D37B65135}" srcOrd="2" destOrd="0" presId="urn:microsoft.com/office/officeart/2005/8/layout/hProcess9"/>
    <dgm:cxn modelId="{B3372B36-D178-47A4-8249-8596F9393D40}" type="presParOf" srcId="{77002353-837D-413B-B6CA-49D3487D129D}" destId="{FE1BB7CA-074C-4557-9C74-A0014ED05A4B}" srcOrd="3" destOrd="0" presId="urn:microsoft.com/office/officeart/2005/8/layout/hProcess9"/>
    <dgm:cxn modelId="{BD0A4C22-78DF-437E-91CD-2D6EB5D6B440}" type="presParOf" srcId="{77002353-837D-413B-B6CA-49D3487D129D}" destId="{1E87B6F6-8112-41C0-9F64-A86E7481C6F4}"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2693BB-5190-4F01-B1F7-785A8D494EE5}" type="doc">
      <dgm:prSet loTypeId="urn:microsoft.com/office/officeart/2005/8/layout/vProcess5" loCatId="process" qsTypeId="urn:microsoft.com/office/officeart/2005/8/quickstyle/3d3" qsCatId="3D" csTypeId="urn:microsoft.com/office/officeart/2005/8/colors/accent3_5" csCatId="accent3" phldr="1"/>
      <dgm:spPr/>
    </dgm:pt>
    <dgm:pt modelId="{53A8CFD0-0147-43A1-B8FD-A8E0ADD6838C}">
      <dgm:prSet phldrT="[Text]"/>
      <dgm:spPr>
        <a:ln>
          <a:solidFill>
            <a:schemeClr val="lt1">
              <a:hueOff val="0"/>
              <a:satOff val="0"/>
              <a:lumOff val="0"/>
            </a:schemeClr>
          </a:solidFill>
        </a:ln>
      </dgm:spPr>
      <dgm:t>
        <a:bodyPr/>
        <a:lstStyle/>
        <a:p>
          <a:pPr>
            <a:buClr>
              <a:schemeClr val="accent3"/>
            </a:buClr>
            <a:buSzPts val="2400"/>
            <a:buFont typeface="Arial"/>
            <a:buChar char="●"/>
          </a:pPr>
          <a:r>
            <a:rPr lang="en" dirty="0"/>
            <a:t>Calculation of Worker Reputation </a:t>
          </a:r>
          <a:endParaRPr lang="en-US" dirty="0"/>
        </a:p>
      </dgm:t>
    </dgm:pt>
    <dgm:pt modelId="{AA88EDCA-2339-4C1E-9A36-D121F633BB55}" type="parTrans" cxnId="{737F52A5-E723-4786-9BC6-C8BAB3F3AC74}">
      <dgm:prSet/>
      <dgm:spPr/>
      <dgm:t>
        <a:bodyPr/>
        <a:lstStyle/>
        <a:p>
          <a:endParaRPr lang="en-US"/>
        </a:p>
      </dgm:t>
    </dgm:pt>
    <dgm:pt modelId="{076E897F-F1C9-4954-84BB-1000C42FA0A9}" type="sibTrans" cxnId="{737F52A5-E723-4786-9BC6-C8BAB3F3AC74}">
      <dgm:prSet/>
      <dgm:spPr/>
      <dgm:t>
        <a:bodyPr/>
        <a:lstStyle/>
        <a:p>
          <a:endParaRPr lang="en-US"/>
        </a:p>
      </dgm:t>
    </dgm:pt>
    <dgm:pt modelId="{0C7091AB-B644-4BE2-83D0-E0746923319D}">
      <dgm:prSet phldrT="[Text]"/>
      <dgm:spPr/>
      <dgm:t>
        <a:bodyPr/>
        <a:lstStyle/>
        <a:p>
          <a:pPr>
            <a:buClr>
              <a:schemeClr val="accent3"/>
            </a:buClr>
            <a:buSzPts val="2400"/>
            <a:buFont typeface="Arial"/>
            <a:buChar char="●"/>
          </a:pPr>
          <a:r>
            <a:rPr lang="en-US"/>
            <a:t>Auction Decision at Worker</a:t>
          </a:r>
          <a:endParaRPr lang="en-US" dirty="0"/>
        </a:p>
      </dgm:t>
    </dgm:pt>
    <dgm:pt modelId="{5D3E5DEF-EC73-4DCA-B47F-07C9BE22EEF9}" type="parTrans" cxnId="{41EE296B-778E-42F3-948A-C8C34C87AA1B}">
      <dgm:prSet/>
      <dgm:spPr/>
      <dgm:t>
        <a:bodyPr/>
        <a:lstStyle/>
        <a:p>
          <a:endParaRPr lang="en-US"/>
        </a:p>
      </dgm:t>
    </dgm:pt>
    <dgm:pt modelId="{AD44867B-3A1B-4F50-AE36-1AEF64E7B640}" type="sibTrans" cxnId="{41EE296B-778E-42F3-948A-C8C34C87AA1B}">
      <dgm:prSet/>
      <dgm:spPr/>
      <dgm:t>
        <a:bodyPr/>
        <a:lstStyle/>
        <a:p>
          <a:endParaRPr lang="en-US"/>
        </a:p>
      </dgm:t>
    </dgm:pt>
    <dgm:pt modelId="{88317E12-0C3F-44B3-9222-1D92F1DA8B8B}">
      <dgm:prSet phldrT="[Text]"/>
      <dgm:spPr/>
      <dgm:t>
        <a:bodyPr/>
        <a:lstStyle/>
        <a:p>
          <a:pPr>
            <a:buClr>
              <a:schemeClr val="accent3"/>
            </a:buClr>
            <a:buSzPts val="2400"/>
            <a:buFont typeface="Arial"/>
            <a:buChar char="●"/>
          </a:pPr>
          <a:r>
            <a:rPr lang="en-US"/>
            <a:t>Worker Selection</a:t>
          </a:r>
          <a:endParaRPr lang="en-US" dirty="0"/>
        </a:p>
      </dgm:t>
    </dgm:pt>
    <dgm:pt modelId="{CC7FCBF8-1052-49D5-928A-F424A34B4E3A}" type="parTrans" cxnId="{82B635E3-2779-42CD-95C7-B300FBE16D58}">
      <dgm:prSet/>
      <dgm:spPr/>
      <dgm:t>
        <a:bodyPr/>
        <a:lstStyle/>
        <a:p>
          <a:endParaRPr lang="en-US"/>
        </a:p>
      </dgm:t>
    </dgm:pt>
    <dgm:pt modelId="{0AF85CAF-6DA8-4E94-B57A-0D83A7AF85B3}" type="sibTrans" cxnId="{82B635E3-2779-42CD-95C7-B300FBE16D58}">
      <dgm:prSet/>
      <dgm:spPr/>
      <dgm:t>
        <a:bodyPr/>
        <a:lstStyle/>
        <a:p>
          <a:endParaRPr lang="en-US"/>
        </a:p>
      </dgm:t>
    </dgm:pt>
    <dgm:pt modelId="{0B232F34-ECC1-40B1-801E-A2F956BECA6F}">
      <dgm:prSet/>
      <dgm:spPr/>
      <dgm:t>
        <a:bodyPr/>
        <a:lstStyle/>
        <a:p>
          <a:r>
            <a:rPr lang="en"/>
            <a:t>Payment policy of workers</a:t>
          </a:r>
          <a:endParaRPr lang="en" dirty="0"/>
        </a:p>
      </dgm:t>
    </dgm:pt>
    <dgm:pt modelId="{78164DBD-0AD2-4180-B3FC-4048C6A586EF}" type="parTrans" cxnId="{64934CEA-608C-4AA3-9F36-8A7A682B3CCB}">
      <dgm:prSet/>
      <dgm:spPr/>
      <dgm:t>
        <a:bodyPr/>
        <a:lstStyle/>
        <a:p>
          <a:endParaRPr lang="en-US"/>
        </a:p>
      </dgm:t>
    </dgm:pt>
    <dgm:pt modelId="{00088C5F-8CD7-4108-8445-9CEE12BDA869}" type="sibTrans" cxnId="{64934CEA-608C-4AA3-9F36-8A7A682B3CCB}">
      <dgm:prSet/>
      <dgm:spPr/>
      <dgm:t>
        <a:bodyPr/>
        <a:lstStyle/>
        <a:p>
          <a:endParaRPr lang="en-US"/>
        </a:p>
      </dgm:t>
    </dgm:pt>
    <dgm:pt modelId="{0F827002-1023-41E8-A0D1-15B8B81D1BC2}">
      <dgm:prSet/>
      <dgm:spPr/>
      <dgm:t>
        <a:bodyPr/>
        <a:lstStyle/>
        <a:p>
          <a:r>
            <a:rPr lang="en-US"/>
            <a:t>Theoritical Analysis</a:t>
          </a:r>
          <a:endParaRPr lang="en-US" dirty="0"/>
        </a:p>
      </dgm:t>
    </dgm:pt>
    <dgm:pt modelId="{11A91D1D-9CC2-4C35-9D42-9FC56F3806CC}" type="parTrans" cxnId="{539F11EA-1CEB-49DE-B67F-89621D139711}">
      <dgm:prSet/>
      <dgm:spPr/>
      <dgm:t>
        <a:bodyPr/>
        <a:lstStyle/>
        <a:p>
          <a:endParaRPr lang="en-US"/>
        </a:p>
      </dgm:t>
    </dgm:pt>
    <dgm:pt modelId="{488C820A-8CFB-448D-A60F-81A24E5EF7B0}" type="sibTrans" cxnId="{539F11EA-1CEB-49DE-B67F-89621D139711}">
      <dgm:prSet/>
      <dgm:spPr/>
      <dgm:t>
        <a:bodyPr/>
        <a:lstStyle/>
        <a:p>
          <a:endParaRPr lang="en-US"/>
        </a:p>
      </dgm:t>
    </dgm:pt>
    <dgm:pt modelId="{C3C6147E-D9E3-4BF9-A606-EF6455BF8679}" type="pres">
      <dgm:prSet presAssocID="{4B2693BB-5190-4F01-B1F7-785A8D494EE5}" presName="outerComposite" presStyleCnt="0">
        <dgm:presLayoutVars>
          <dgm:chMax val="5"/>
          <dgm:dir/>
          <dgm:resizeHandles val="exact"/>
        </dgm:presLayoutVars>
      </dgm:prSet>
      <dgm:spPr/>
    </dgm:pt>
    <dgm:pt modelId="{7618C00F-24BF-432F-9C7E-3EFB43B185E5}" type="pres">
      <dgm:prSet presAssocID="{4B2693BB-5190-4F01-B1F7-785A8D494EE5}" presName="dummyMaxCanvas" presStyleCnt="0">
        <dgm:presLayoutVars/>
      </dgm:prSet>
      <dgm:spPr/>
    </dgm:pt>
    <dgm:pt modelId="{5795FBC4-3FC1-40D4-B6F0-7D65C7DBAB80}" type="pres">
      <dgm:prSet presAssocID="{4B2693BB-5190-4F01-B1F7-785A8D494EE5}" presName="FiveNodes_1" presStyleLbl="node1" presStyleIdx="0" presStyleCnt="5">
        <dgm:presLayoutVars>
          <dgm:bulletEnabled val="1"/>
        </dgm:presLayoutVars>
      </dgm:prSet>
      <dgm:spPr/>
    </dgm:pt>
    <dgm:pt modelId="{8D1F8D14-592D-4EE1-A9E7-52053D8CAFD1}" type="pres">
      <dgm:prSet presAssocID="{4B2693BB-5190-4F01-B1F7-785A8D494EE5}" presName="FiveNodes_2" presStyleLbl="node1" presStyleIdx="1" presStyleCnt="5">
        <dgm:presLayoutVars>
          <dgm:bulletEnabled val="1"/>
        </dgm:presLayoutVars>
      </dgm:prSet>
      <dgm:spPr/>
    </dgm:pt>
    <dgm:pt modelId="{280520C1-EFFD-4DA8-BEF2-F014CA9061CF}" type="pres">
      <dgm:prSet presAssocID="{4B2693BB-5190-4F01-B1F7-785A8D494EE5}" presName="FiveNodes_3" presStyleLbl="node1" presStyleIdx="2" presStyleCnt="5">
        <dgm:presLayoutVars>
          <dgm:bulletEnabled val="1"/>
        </dgm:presLayoutVars>
      </dgm:prSet>
      <dgm:spPr/>
    </dgm:pt>
    <dgm:pt modelId="{3974C419-2535-41EC-8C8B-4D5CC2147FC2}" type="pres">
      <dgm:prSet presAssocID="{4B2693BB-5190-4F01-B1F7-785A8D494EE5}" presName="FiveNodes_4" presStyleLbl="node1" presStyleIdx="3" presStyleCnt="5">
        <dgm:presLayoutVars>
          <dgm:bulletEnabled val="1"/>
        </dgm:presLayoutVars>
      </dgm:prSet>
      <dgm:spPr/>
    </dgm:pt>
    <dgm:pt modelId="{76984984-82B2-4537-A835-EDB5EFC4736B}" type="pres">
      <dgm:prSet presAssocID="{4B2693BB-5190-4F01-B1F7-785A8D494EE5}" presName="FiveNodes_5" presStyleLbl="node1" presStyleIdx="4" presStyleCnt="5">
        <dgm:presLayoutVars>
          <dgm:bulletEnabled val="1"/>
        </dgm:presLayoutVars>
      </dgm:prSet>
      <dgm:spPr/>
    </dgm:pt>
    <dgm:pt modelId="{78C1C74F-8541-45ED-84CE-BF0958A552E2}" type="pres">
      <dgm:prSet presAssocID="{4B2693BB-5190-4F01-B1F7-785A8D494EE5}" presName="FiveConn_1-2" presStyleLbl="fgAccFollowNode1" presStyleIdx="0" presStyleCnt="4">
        <dgm:presLayoutVars>
          <dgm:bulletEnabled val="1"/>
        </dgm:presLayoutVars>
      </dgm:prSet>
      <dgm:spPr/>
    </dgm:pt>
    <dgm:pt modelId="{46B293C7-6633-4CA9-AE1F-364719FF63AB}" type="pres">
      <dgm:prSet presAssocID="{4B2693BB-5190-4F01-B1F7-785A8D494EE5}" presName="FiveConn_2-3" presStyleLbl="fgAccFollowNode1" presStyleIdx="1" presStyleCnt="4">
        <dgm:presLayoutVars>
          <dgm:bulletEnabled val="1"/>
        </dgm:presLayoutVars>
      </dgm:prSet>
      <dgm:spPr/>
    </dgm:pt>
    <dgm:pt modelId="{9CB11096-2F86-41BA-9F8D-995415FC4DC8}" type="pres">
      <dgm:prSet presAssocID="{4B2693BB-5190-4F01-B1F7-785A8D494EE5}" presName="FiveConn_3-4" presStyleLbl="fgAccFollowNode1" presStyleIdx="2" presStyleCnt="4">
        <dgm:presLayoutVars>
          <dgm:bulletEnabled val="1"/>
        </dgm:presLayoutVars>
      </dgm:prSet>
      <dgm:spPr/>
    </dgm:pt>
    <dgm:pt modelId="{3ABDDBEA-BAC1-44B5-8669-D4F606AC4C7B}" type="pres">
      <dgm:prSet presAssocID="{4B2693BB-5190-4F01-B1F7-785A8D494EE5}" presName="FiveConn_4-5" presStyleLbl="fgAccFollowNode1" presStyleIdx="3" presStyleCnt="4">
        <dgm:presLayoutVars>
          <dgm:bulletEnabled val="1"/>
        </dgm:presLayoutVars>
      </dgm:prSet>
      <dgm:spPr/>
    </dgm:pt>
    <dgm:pt modelId="{996D620A-6044-4F54-8246-FE888AE76CA7}" type="pres">
      <dgm:prSet presAssocID="{4B2693BB-5190-4F01-B1F7-785A8D494EE5}" presName="FiveNodes_1_text" presStyleLbl="node1" presStyleIdx="4" presStyleCnt="5">
        <dgm:presLayoutVars>
          <dgm:bulletEnabled val="1"/>
        </dgm:presLayoutVars>
      </dgm:prSet>
      <dgm:spPr/>
    </dgm:pt>
    <dgm:pt modelId="{7982C5EE-5BF9-4F7F-917A-C55204CBEECE}" type="pres">
      <dgm:prSet presAssocID="{4B2693BB-5190-4F01-B1F7-785A8D494EE5}" presName="FiveNodes_2_text" presStyleLbl="node1" presStyleIdx="4" presStyleCnt="5">
        <dgm:presLayoutVars>
          <dgm:bulletEnabled val="1"/>
        </dgm:presLayoutVars>
      </dgm:prSet>
      <dgm:spPr/>
    </dgm:pt>
    <dgm:pt modelId="{46099774-FF2E-496B-85CA-993D0A505BF5}" type="pres">
      <dgm:prSet presAssocID="{4B2693BB-5190-4F01-B1F7-785A8D494EE5}" presName="FiveNodes_3_text" presStyleLbl="node1" presStyleIdx="4" presStyleCnt="5">
        <dgm:presLayoutVars>
          <dgm:bulletEnabled val="1"/>
        </dgm:presLayoutVars>
      </dgm:prSet>
      <dgm:spPr/>
    </dgm:pt>
    <dgm:pt modelId="{3828DA6D-56D7-4032-AA16-1E07E1D9509D}" type="pres">
      <dgm:prSet presAssocID="{4B2693BB-5190-4F01-B1F7-785A8D494EE5}" presName="FiveNodes_4_text" presStyleLbl="node1" presStyleIdx="4" presStyleCnt="5">
        <dgm:presLayoutVars>
          <dgm:bulletEnabled val="1"/>
        </dgm:presLayoutVars>
      </dgm:prSet>
      <dgm:spPr/>
    </dgm:pt>
    <dgm:pt modelId="{A9B85C36-5BDF-4D5F-86C0-6308A985AB03}" type="pres">
      <dgm:prSet presAssocID="{4B2693BB-5190-4F01-B1F7-785A8D494EE5}" presName="FiveNodes_5_text" presStyleLbl="node1" presStyleIdx="4" presStyleCnt="5">
        <dgm:presLayoutVars>
          <dgm:bulletEnabled val="1"/>
        </dgm:presLayoutVars>
      </dgm:prSet>
      <dgm:spPr/>
    </dgm:pt>
  </dgm:ptLst>
  <dgm:cxnLst>
    <dgm:cxn modelId="{DB7A9903-5F0D-49CA-96BD-02A6344E8439}" type="presOf" srcId="{076E897F-F1C9-4954-84BB-1000C42FA0A9}" destId="{78C1C74F-8541-45ED-84CE-BF0958A552E2}" srcOrd="0" destOrd="0" presId="urn:microsoft.com/office/officeart/2005/8/layout/vProcess5"/>
    <dgm:cxn modelId="{2999A613-BD95-4C55-A066-752D8324FFE1}" type="presOf" srcId="{53A8CFD0-0147-43A1-B8FD-A8E0ADD6838C}" destId="{5795FBC4-3FC1-40D4-B6F0-7D65C7DBAB80}" srcOrd="0" destOrd="0" presId="urn:microsoft.com/office/officeart/2005/8/layout/vProcess5"/>
    <dgm:cxn modelId="{47B9EA13-B00B-446A-AF09-08614AD3B376}" type="presOf" srcId="{0B232F34-ECC1-40B1-801E-A2F956BECA6F}" destId="{3828DA6D-56D7-4032-AA16-1E07E1D9509D}" srcOrd="1" destOrd="0" presId="urn:microsoft.com/office/officeart/2005/8/layout/vProcess5"/>
    <dgm:cxn modelId="{AF911914-7371-4D97-8172-E2E46C14ACE5}" type="presOf" srcId="{0F827002-1023-41E8-A0D1-15B8B81D1BC2}" destId="{76984984-82B2-4537-A835-EDB5EFC4736B}" srcOrd="0" destOrd="0" presId="urn:microsoft.com/office/officeart/2005/8/layout/vProcess5"/>
    <dgm:cxn modelId="{9B161525-59DA-4B3E-8713-7EBF1881F0B3}" type="presOf" srcId="{53A8CFD0-0147-43A1-B8FD-A8E0ADD6838C}" destId="{996D620A-6044-4F54-8246-FE888AE76CA7}" srcOrd="1" destOrd="0" presId="urn:microsoft.com/office/officeart/2005/8/layout/vProcess5"/>
    <dgm:cxn modelId="{855F8A42-E539-4E6F-B0DB-2938DE07DC7B}" type="presOf" srcId="{0C7091AB-B644-4BE2-83D0-E0746923319D}" destId="{7982C5EE-5BF9-4F7F-917A-C55204CBEECE}" srcOrd="1" destOrd="0" presId="urn:microsoft.com/office/officeart/2005/8/layout/vProcess5"/>
    <dgm:cxn modelId="{41EE296B-778E-42F3-948A-C8C34C87AA1B}" srcId="{4B2693BB-5190-4F01-B1F7-785A8D494EE5}" destId="{0C7091AB-B644-4BE2-83D0-E0746923319D}" srcOrd="1" destOrd="0" parTransId="{5D3E5DEF-EC73-4DCA-B47F-07C9BE22EEF9}" sibTransId="{AD44867B-3A1B-4F50-AE36-1AEF64E7B640}"/>
    <dgm:cxn modelId="{9AEC514E-C1C7-4098-91EF-087470DDB443}" type="presOf" srcId="{4B2693BB-5190-4F01-B1F7-785A8D494EE5}" destId="{C3C6147E-D9E3-4BF9-A606-EF6455BF8679}" srcOrd="0" destOrd="0" presId="urn:microsoft.com/office/officeart/2005/8/layout/vProcess5"/>
    <dgm:cxn modelId="{737F52A5-E723-4786-9BC6-C8BAB3F3AC74}" srcId="{4B2693BB-5190-4F01-B1F7-785A8D494EE5}" destId="{53A8CFD0-0147-43A1-B8FD-A8E0ADD6838C}" srcOrd="0" destOrd="0" parTransId="{AA88EDCA-2339-4C1E-9A36-D121F633BB55}" sibTransId="{076E897F-F1C9-4954-84BB-1000C42FA0A9}"/>
    <dgm:cxn modelId="{1CF781B2-BBA4-4E49-AA58-D7C6E9488FF7}" type="presOf" srcId="{88317E12-0C3F-44B3-9222-1D92F1DA8B8B}" destId="{280520C1-EFFD-4DA8-BEF2-F014CA9061CF}" srcOrd="0" destOrd="0" presId="urn:microsoft.com/office/officeart/2005/8/layout/vProcess5"/>
    <dgm:cxn modelId="{EDFF61B8-6780-4097-8B8A-6763BF7CBFC1}" type="presOf" srcId="{00088C5F-8CD7-4108-8445-9CEE12BDA869}" destId="{3ABDDBEA-BAC1-44B5-8669-D4F606AC4C7B}" srcOrd="0" destOrd="0" presId="urn:microsoft.com/office/officeart/2005/8/layout/vProcess5"/>
    <dgm:cxn modelId="{F832F6C6-C535-4CC5-8E08-17BE3E9088F0}" type="presOf" srcId="{AD44867B-3A1B-4F50-AE36-1AEF64E7B640}" destId="{46B293C7-6633-4CA9-AE1F-364719FF63AB}" srcOrd="0" destOrd="0" presId="urn:microsoft.com/office/officeart/2005/8/layout/vProcess5"/>
    <dgm:cxn modelId="{5F9EF2CB-57A0-4817-850D-99BC4581ABD8}" type="presOf" srcId="{0F827002-1023-41E8-A0D1-15B8B81D1BC2}" destId="{A9B85C36-5BDF-4D5F-86C0-6308A985AB03}" srcOrd="1" destOrd="0" presId="urn:microsoft.com/office/officeart/2005/8/layout/vProcess5"/>
    <dgm:cxn modelId="{1EE161E0-9E2C-4766-886D-739DF61A0708}" type="presOf" srcId="{88317E12-0C3F-44B3-9222-1D92F1DA8B8B}" destId="{46099774-FF2E-496B-85CA-993D0A505BF5}" srcOrd="1" destOrd="0" presId="urn:microsoft.com/office/officeart/2005/8/layout/vProcess5"/>
    <dgm:cxn modelId="{82B635E3-2779-42CD-95C7-B300FBE16D58}" srcId="{4B2693BB-5190-4F01-B1F7-785A8D494EE5}" destId="{88317E12-0C3F-44B3-9222-1D92F1DA8B8B}" srcOrd="2" destOrd="0" parTransId="{CC7FCBF8-1052-49D5-928A-F424A34B4E3A}" sibTransId="{0AF85CAF-6DA8-4E94-B57A-0D83A7AF85B3}"/>
    <dgm:cxn modelId="{DE9556E8-6912-4141-9BC6-96227E2A3C3E}" type="presOf" srcId="{0AF85CAF-6DA8-4E94-B57A-0D83A7AF85B3}" destId="{9CB11096-2F86-41BA-9F8D-995415FC4DC8}" srcOrd="0" destOrd="0" presId="urn:microsoft.com/office/officeart/2005/8/layout/vProcess5"/>
    <dgm:cxn modelId="{539F11EA-1CEB-49DE-B67F-89621D139711}" srcId="{4B2693BB-5190-4F01-B1F7-785A8D494EE5}" destId="{0F827002-1023-41E8-A0D1-15B8B81D1BC2}" srcOrd="4" destOrd="0" parTransId="{11A91D1D-9CC2-4C35-9D42-9FC56F3806CC}" sibTransId="{488C820A-8CFB-448D-A60F-81A24E5EF7B0}"/>
    <dgm:cxn modelId="{64934CEA-608C-4AA3-9F36-8A7A682B3CCB}" srcId="{4B2693BB-5190-4F01-B1F7-785A8D494EE5}" destId="{0B232F34-ECC1-40B1-801E-A2F956BECA6F}" srcOrd="3" destOrd="0" parTransId="{78164DBD-0AD2-4180-B3FC-4048C6A586EF}" sibTransId="{00088C5F-8CD7-4108-8445-9CEE12BDA869}"/>
    <dgm:cxn modelId="{7EECA6EB-FE6D-41DD-90BB-4816B9C69923}" type="presOf" srcId="{0B232F34-ECC1-40B1-801E-A2F956BECA6F}" destId="{3974C419-2535-41EC-8C8B-4D5CC2147FC2}" srcOrd="0" destOrd="0" presId="urn:microsoft.com/office/officeart/2005/8/layout/vProcess5"/>
    <dgm:cxn modelId="{C9FF8CFE-EA03-43D9-842F-03D9A1F7290C}" type="presOf" srcId="{0C7091AB-B644-4BE2-83D0-E0746923319D}" destId="{8D1F8D14-592D-4EE1-A9E7-52053D8CAFD1}" srcOrd="0" destOrd="0" presId="urn:microsoft.com/office/officeart/2005/8/layout/vProcess5"/>
    <dgm:cxn modelId="{A5FAAAAB-EAE3-432C-8F7F-844D0C704331}" type="presParOf" srcId="{C3C6147E-D9E3-4BF9-A606-EF6455BF8679}" destId="{7618C00F-24BF-432F-9C7E-3EFB43B185E5}" srcOrd="0" destOrd="0" presId="urn:microsoft.com/office/officeart/2005/8/layout/vProcess5"/>
    <dgm:cxn modelId="{7811409D-ACAB-4E4F-AD26-30D56F1679B3}" type="presParOf" srcId="{C3C6147E-D9E3-4BF9-A606-EF6455BF8679}" destId="{5795FBC4-3FC1-40D4-B6F0-7D65C7DBAB80}" srcOrd="1" destOrd="0" presId="urn:microsoft.com/office/officeart/2005/8/layout/vProcess5"/>
    <dgm:cxn modelId="{6C9434A4-DF2B-4802-8623-5A05F397271A}" type="presParOf" srcId="{C3C6147E-D9E3-4BF9-A606-EF6455BF8679}" destId="{8D1F8D14-592D-4EE1-A9E7-52053D8CAFD1}" srcOrd="2" destOrd="0" presId="urn:microsoft.com/office/officeart/2005/8/layout/vProcess5"/>
    <dgm:cxn modelId="{15D05F14-8923-4A87-BC19-7C2CA1B40046}" type="presParOf" srcId="{C3C6147E-D9E3-4BF9-A606-EF6455BF8679}" destId="{280520C1-EFFD-4DA8-BEF2-F014CA9061CF}" srcOrd="3" destOrd="0" presId="urn:microsoft.com/office/officeart/2005/8/layout/vProcess5"/>
    <dgm:cxn modelId="{8CD50B13-EF07-4216-8D6D-A427CE53377E}" type="presParOf" srcId="{C3C6147E-D9E3-4BF9-A606-EF6455BF8679}" destId="{3974C419-2535-41EC-8C8B-4D5CC2147FC2}" srcOrd="4" destOrd="0" presId="urn:microsoft.com/office/officeart/2005/8/layout/vProcess5"/>
    <dgm:cxn modelId="{776FE39F-0CC5-4CDA-A22D-BCFDC9FA9C8C}" type="presParOf" srcId="{C3C6147E-D9E3-4BF9-A606-EF6455BF8679}" destId="{76984984-82B2-4537-A835-EDB5EFC4736B}" srcOrd="5" destOrd="0" presId="urn:microsoft.com/office/officeart/2005/8/layout/vProcess5"/>
    <dgm:cxn modelId="{D937BBFA-5BED-4F3F-BD8F-2A6AF4ABF606}" type="presParOf" srcId="{C3C6147E-D9E3-4BF9-A606-EF6455BF8679}" destId="{78C1C74F-8541-45ED-84CE-BF0958A552E2}" srcOrd="6" destOrd="0" presId="urn:microsoft.com/office/officeart/2005/8/layout/vProcess5"/>
    <dgm:cxn modelId="{A4801F9C-3CD8-474D-9498-C92F861AA27A}" type="presParOf" srcId="{C3C6147E-D9E3-4BF9-A606-EF6455BF8679}" destId="{46B293C7-6633-4CA9-AE1F-364719FF63AB}" srcOrd="7" destOrd="0" presId="urn:microsoft.com/office/officeart/2005/8/layout/vProcess5"/>
    <dgm:cxn modelId="{51E6435D-3C9E-496A-9F58-02FA981309A9}" type="presParOf" srcId="{C3C6147E-D9E3-4BF9-A606-EF6455BF8679}" destId="{9CB11096-2F86-41BA-9F8D-995415FC4DC8}" srcOrd="8" destOrd="0" presId="urn:microsoft.com/office/officeart/2005/8/layout/vProcess5"/>
    <dgm:cxn modelId="{78394A1C-890C-4F4D-9B83-F9BE10E4DFCC}" type="presParOf" srcId="{C3C6147E-D9E3-4BF9-A606-EF6455BF8679}" destId="{3ABDDBEA-BAC1-44B5-8669-D4F606AC4C7B}" srcOrd="9" destOrd="0" presId="urn:microsoft.com/office/officeart/2005/8/layout/vProcess5"/>
    <dgm:cxn modelId="{DA9261AE-CBE6-492A-A50C-26231763AFF5}" type="presParOf" srcId="{C3C6147E-D9E3-4BF9-A606-EF6455BF8679}" destId="{996D620A-6044-4F54-8246-FE888AE76CA7}" srcOrd="10" destOrd="0" presId="urn:microsoft.com/office/officeart/2005/8/layout/vProcess5"/>
    <dgm:cxn modelId="{8A7B6939-F751-4882-91CA-DC378F7D8000}" type="presParOf" srcId="{C3C6147E-D9E3-4BF9-A606-EF6455BF8679}" destId="{7982C5EE-5BF9-4F7F-917A-C55204CBEECE}" srcOrd="11" destOrd="0" presId="urn:microsoft.com/office/officeart/2005/8/layout/vProcess5"/>
    <dgm:cxn modelId="{C74B5CFC-9108-40EE-9B6A-40DC1D91BC57}" type="presParOf" srcId="{C3C6147E-D9E3-4BF9-A606-EF6455BF8679}" destId="{46099774-FF2E-496B-85CA-993D0A505BF5}" srcOrd="12" destOrd="0" presId="urn:microsoft.com/office/officeart/2005/8/layout/vProcess5"/>
    <dgm:cxn modelId="{C31F0F53-2B28-4110-B4B8-E69448E23BB8}" type="presParOf" srcId="{C3C6147E-D9E3-4BF9-A606-EF6455BF8679}" destId="{3828DA6D-56D7-4032-AA16-1E07E1D9509D}" srcOrd="13" destOrd="0" presId="urn:microsoft.com/office/officeart/2005/8/layout/vProcess5"/>
    <dgm:cxn modelId="{47202CBD-FAB4-4D3E-A1EA-3742EDDA48F7}" type="presParOf" srcId="{C3C6147E-D9E3-4BF9-A606-EF6455BF8679}" destId="{A9B85C36-5BDF-4D5F-86C0-6308A985AB03}"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996167FD-17BE-43A2-A279-E93CE635D0CA}"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F1C93E1B-5B6A-47B9-9997-D03A7F9CE509}">
      <dgm:prSet phldrT="[Text]"/>
      <dgm:spPr/>
      <dgm:t>
        <a:bodyPr/>
        <a:lstStyle/>
        <a:p>
          <a:r>
            <a:rPr lang="en-US" dirty="0"/>
            <a:t> Utility Calculation</a:t>
          </a:r>
        </a:p>
      </dgm:t>
    </dgm:pt>
    <dgm:pt modelId="{254F9105-F73C-4B97-8B23-68F3DA5D63EC}" type="parTrans" cxnId="{3A8D629E-0D73-49E1-AB93-871ED5968424}">
      <dgm:prSet/>
      <dgm:spPr/>
      <dgm:t>
        <a:bodyPr/>
        <a:lstStyle/>
        <a:p>
          <a:endParaRPr lang="en-US"/>
        </a:p>
      </dgm:t>
    </dgm:pt>
    <dgm:pt modelId="{FC4BA848-902E-4FEA-B4EF-E00A81BFFF58}" type="sibTrans" cxnId="{3A8D629E-0D73-49E1-AB93-871ED5968424}">
      <dgm:prSet/>
      <dgm:spPr/>
      <dgm:t>
        <a:bodyPr/>
        <a:lstStyle/>
        <a:p>
          <a:endParaRPr lang="en-US"/>
        </a:p>
      </dgm:t>
    </dgm:pt>
    <dgm:pt modelId="{79DFA315-8791-44E1-9354-32CC2ABD2C46}">
      <dgm:prSet phldrT="[Text]"/>
      <dgm:spPr/>
      <dgm:t>
        <a:bodyPr/>
        <a:lstStyle/>
        <a:p>
          <a:r>
            <a:rPr lang="en-US" dirty="0"/>
            <a:t>Cost Based Utility</a:t>
          </a:r>
        </a:p>
      </dgm:t>
    </dgm:pt>
    <dgm:pt modelId="{2B71623E-0340-4480-B50A-E367720EB343}" type="parTrans" cxnId="{EA0DB069-C469-46A1-91D9-B8C2B3F1145B}">
      <dgm:prSet/>
      <dgm:spPr/>
      <dgm:t>
        <a:bodyPr/>
        <a:lstStyle/>
        <a:p>
          <a:endParaRPr lang="en-US"/>
        </a:p>
      </dgm:t>
    </dgm:pt>
    <dgm:pt modelId="{12B4DCDF-28CF-44D7-BCE5-7443DE94858F}" type="sibTrans" cxnId="{EA0DB069-C469-46A1-91D9-B8C2B3F1145B}">
      <dgm:prSet/>
      <dgm:spPr/>
      <dgm:t>
        <a:bodyPr/>
        <a:lstStyle/>
        <a:p>
          <a:endParaRPr lang="en-US"/>
        </a:p>
      </dgm:t>
    </dgm:pt>
    <dgm:pt modelId="{B74F66AC-1A0A-4BDB-AD54-7027D3424B40}">
      <dgm:prSet phldrT="[Text]"/>
      <dgm:spPr/>
      <dgm:t>
        <a:bodyPr/>
        <a:lstStyle/>
        <a:p>
          <a:r>
            <a:rPr lang="en-US" dirty="0"/>
            <a:t>Time Based Utility</a:t>
          </a:r>
        </a:p>
      </dgm:t>
    </dgm:pt>
    <dgm:pt modelId="{2B725571-C56E-4559-8DC0-1D1A4B28E72C}" type="parTrans" cxnId="{583F95EE-6049-44D4-A3E7-69807577A93E}">
      <dgm:prSet/>
      <dgm:spPr/>
      <dgm:t>
        <a:bodyPr/>
        <a:lstStyle/>
        <a:p>
          <a:endParaRPr lang="en-US"/>
        </a:p>
      </dgm:t>
    </dgm:pt>
    <dgm:pt modelId="{DC92AFEC-4408-4189-885D-F4B16847395F}" type="sibTrans" cxnId="{583F95EE-6049-44D4-A3E7-69807577A93E}">
      <dgm:prSet/>
      <dgm:spPr/>
      <dgm:t>
        <a:bodyPr/>
        <a:lstStyle/>
        <a:p>
          <a:endParaRPr lang="en-US"/>
        </a:p>
      </dgm:t>
    </dgm:pt>
    <dgm:pt modelId="{C459A6AA-6E9F-4BDA-BEEA-70665C4A132F}">
      <dgm:prSet phldrT="[Text]"/>
      <dgm:spPr/>
      <dgm:t>
        <a:bodyPr/>
        <a:lstStyle/>
        <a:p>
          <a:r>
            <a:rPr lang="en-US" dirty="0"/>
            <a:t>Reputation Based Utility</a:t>
          </a:r>
        </a:p>
      </dgm:t>
    </dgm:pt>
    <dgm:pt modelId="{C42DD5FB-2E9F-4DAE-A2C5-86ED58D69590}" type="parTrans" cxnId="{5F6F33DA-D47C-4F58-9F81-74591A6A71AB}">
      <dgm:prSet/>
      <dgm:spPr/>
      <dgm:t>
        <a:bodyPr/>
        <a:lstStyle/>
        <a:p>
          <a:endParaRPr lang="en-US"/>
        </a:p>
      </dgm:t>
    </dgm:pt>
    <dgm:pt modelId="{45FE4B58-F8E9-414B-8F6E-BE0E1CCB72B2}" type="sibTrans" cxnId="{5F6F33DA-D47C-4F58-9F81-74591A6A71AB}">
      <dgm:prSet/>
      <dgm:spPr/>
      <dgm:t>
        <a:bodyPr/>
        <a:lstStyle/>
        <a:p>
          <a:endParaRPr lang="en-US"/>
        </a:p>
      </dgm:t>
    </dgm:pt>
    <dgm:pt modelId="{C09F3F7E-C3EF-4864-BE41-444426B8D7AF}" type="pres">
      <dgm:prSet presAssocID="{996167FD-17BE-43A2-A279-E93CE635D0CA}" presName="Name0" presStyleCnt="0">
        <dgm:presLayoutVars>
          <dgm:orgChart val="1"/>
          <dgm:chPref val="1"/>
          <dgm:dir/>
          <dgm:animOne val="branch"/>
          <dgm:animLvl val="lvl"/>
          <dgm:resizeHandles/>
        </dgm:presLayoutVars>
      </dgm:prSet>
      <dgm:spPr/>
    </dgm:pt>
    <dgm:pt modelId="{721DE137-254D-4794-9B1C-E859BC0F2A19}" type="pres">
      <dgm:prSet presAssocID="{F1C93E1B-5B6A-47B9-9997-D03A7F9CE509}" presName="hierRoot1" presStyleCnt="0">
        <dgm:presLayoutVars>
          <dgm:hierBranch val="init"/>
        </dgm:presLayoutVars>
      </dgm:prSet>
      <dgm:spPr/>
    </dgm:pt>
    <dgm:pt modelId="{5E76CDC9-5224-4D00-B916-23FEED1190D7}" type="pres">
      <dgm:prSet presAssocID="{F1C93E1B-5B6A-47B9-9997-D03A7F9CE509}" presName="rootComposite1" presStyleCnt="0"/>
      <dgm:spPr/>
    </dgm:pt>
    <dgm:pt modelId="{C0776142-233C-4394-8CAF-F0D2154FDACE}" type="pres">
      <dgm:prSet presAssocID="{F1C93E1B-5B6A-47B9-9997-D03A7F9CE509}" presName="rootText1" presStyleLbl="alignAcc1" presStyleIdx="0" presStyleCnt="0" custScaleX="128267">
        <dgm:presLayoutVars>
          <dgm:chPref val="3"/>
        </dgm:presLayoutVars>
      </dgm:prSet>
      <dgm:spPr/>
    </dgm:pt>
    <dgm:pt modelId="{CC89FED7-54D7-47AA-9E01-1AAE5073F095}" type="pres">
      <dgm:prSet presAssocID="{F1C93E1B-5B6A-47B9-9997-D03A7F9CE509}" presName="topArc1" presStyleLbl="parChTrans1D1" presStyleIdx="0" presStyleCnt="8"/>
      <dgm:spPr/>
    </dgm:pt>
    <dgm:pt modelId="{6331705E-BB12-4359-9B87-59A9954E0E9A}" type="pres">
      <dgm:prSet presAssocID="{F1C93E1B-5B6A-47B9-9997-D03A7F9CE509}" presName="bottomArc1" presStyleLbl="parChTrans1D1" presStyleIdx="1" presStyleCnt="8"/>
      <dgm:spPr/>
    </dgm:pt>
    <dgm:pt modelId="{3EEF48BD-F7FE-43C4-AB6E-9C9EF4F8BD4E}" type="pres">
      <dgm:prSet presAssocID="{F1C93E1B-5B6A-47B9-9997-D03A7F9CE509}" presName="topConnNode1" presStyleLbl="node1" presStyleIdx="0" presStyleCnt="0"/>
      <dgm:spPr/>
    </dgm:pt>
    <dgm:pt modelId="{E5F1DD64-34A7-4407-93C0-6DF778F08EB5}" type="pres">
      <dgm:prSet presAssocID="{F1C93E1B-5B6A-47B9-9997-D03A7F9CE509}" presName="hierChild2" presStyleCnt="0"/>
      <dgm:spPr/>
    </dgm:pt>
    <dgm:pt modelId="{BFFC2E06-C8EC-416B-A186-5FB963FF086F}" type="pres">
      <dgm:prSet presAssocID="{2B71623E-0340-4480-B50A-E367720EB343}" presName="Name28" presStyleLbl="parChTrans1D2" presStyleIdx="0" presStyleCnt="3"/>
      <dgm:spPr/>
    </dgm:pt>
    <dgm:pt modelId="{A8A851D1-EACF-4E68-AF8C-ACCF4DD5FA69}" type="pres">
      <dgm:prSet presAssocID="{79DFA315-8791-44E1-9354-32CC2ABD2C46}" presName="hierRoot2" presStyleCnt="0">
        <dgm:presLayoutVars>
          <dgm:hierBranch val="init"/>
        </dgm:presLayoutVars>
      </dgm:prSet>
      <dgm:spPr/>
    </dgm:pt>
    <dgm:pt modelId="{0C3C36A2-6952-4707-B7FD-F1F63FC8409C}" type="pres">
      <dgm:prSet presAssocID="{79DFA315-8791-44E1-9354-32CC2ABD2C46}" presName="rootComposite2" presStyleCnt="0"/>
      <dgm:spPr/>
    </dgm:pt>
    <dgm:pt modelId="{11512ED5-5FCE-4855-85F4-4A50C859704A}" type="pres">
      <dgm:prSet presAssocID="{79DFA315-8791-44E1-9354-32CC2ABD2C46}" presName="rootText2" presStyleLbl="alignAcc1" presStyleIdx="0" presStyleCnt="0">
        <dgm:presLayoutVars>
          <dgm:chPref val="3"/>
        </dgm:presLayoutVars>
      </dgm:prSet>
      <dgm:spPr/>
    </dgm:pt>
    <dgm:pt modelId="{46DC5248-BB67-46B1-AAE7-0164C8A51AF9}" type="pres">
      <dgm:prSet presAssocID="{79DFA315-8791-44E1-9354-32CC2ABD2C46}" presName="topArc2" presStyleLbl="parChTrans1D1" presStyleIdx="2" presStyleCnt="8"/>
      <dgm:spPr/>
    </dgm:pt>
    <dgm:pt modelId="{2DE2FB01-C8FD-4F6C-AEE0-74C57493B0E4}" type="pres">
      <dgm:prSet presAssocID="{79DFA315-8791-44E1-9354-32CC2ABD2C46}" presName="bottomArc2" presStyleLbl="parChTrans1D1" presStyleIdx="3" presStyleCnt="8"/>
      <dgm:spPr/>
    </dgm:pt>
    <dgm:pt modelId="{2AECD675-B092-417D-B184-8A06C8554726}" type="pres">
      <dgm:prSet presAssocID="{79DFA315-8791-44E1-9354-32CC2ABD2C46}" presName="topConnNode2" presStyleLbl="node2" presStyleIdx="0" presStyleCnt="0"/>
      <dgm:spPr/>
    </dgm:pt>
    <dgm:pt modelId="{FC0D2814-C16D-443D-9EAB-460CD57A8924}" type="pres">
      <dgm:prSet presAssocID="{79DFA315-8791-44E1-9354-32CC2ABD2C46}" presName="hierChild4" presStyleCnt="0"/>
      <dgm:spPr/>
    </dgm:pt>
    <dgm:pt modelId="{37F4753B-35CF-4563-BD2D-DA40C566EF15}" type="pres">
      <dgm:prSet presAssocID="{79DFA315-8791-44E1-9354-32CC2ABD2C46}" presName="hierChild5" presStyleCnt="0"/>
      <dgm:spPr/>
    </dgm:pt>
    <dgm:pt modelId="{FADDCE0B-AC76-49B9-AFED-03E7C5B9F0E7}" type="pres">
      <dgm:prSet presAssocID="{2B725571-C56E-4559-8DC0-1D1A4B28E72C}" presName="Name28" presStyleLbl="parChTrans1D2" presStyleIdx="1" presStyleCnt="3"/>
      <dgm:spPr/>
    </dgm:pt>
    <dgm:pt modelId="{FAEE041A-62C0-43B9-9AA1-FFA7B98F86E8}" type="pres">
      <dgm:prSet presAssocID="{B74F66AC-1A0A-4BDB-AD54-7027D3424B40}" presName="hierRoot2" presStyleCnt="0">
        <dgm:presLayoutVars>
          <dgm:hierBranch val="init"/>
        </dgm:presLayoutVars>
      </dgm:prSet>
      <dgm:spPr/>
    </dgm:pt>
    <dgm:pt modelId="{4D97BF5C-2172-4A08-8A01-BB4379755A7F}" type="pres">
      <dgm:prSet presAssocID="{B74F66AC-1A0A-4BDB-AD54-7027D3424B40}" presName="rootComposite2" presStyleCnt="0"/>
      <dgm:spPr/>
    </dgm:pt>
    <dgm:pt modelId="{F2A7D7F5-1DA6-4BDB-99BD-3F54770FA290}" type="pres">
      <dgm:prSet presAssocID="{B74F66AC-1A0A-4BDB-AD54-7027D3424B40}" presName="rootText2" presStyleLbl="alignAcc1" presStyleIdx="0" presStyleCnt="0">
        <dgm:presLayoutVars>
          <dgm:chPref val="3"/>
        </dgm:presLayoutVars>
      </dgm:prSet>
      <dgm:spPr/>
    </dgm:pt>
    <dgm:pt modelId="{B4EF4BA3-C1A4-4581-813B-318078BB1672}" type="pres">
      <dgm:prSet presAssocID="{B74F66AC-1A0A-4BDB-AD54-7027D3424B40}" presName="topArc2" presStyleLbl="parChTrans1D1" presStyleIdx="4" presStyleCnt="8"/>
      <dgm:spPr/>
    </dgm:pt>
    <dgm:pt modelId="{336B15B8-8341-4092-BA97-8215D3CBEA78}" type="pres">
      <dgm:prSet presAssocID="{B74F66AC-1A0A-4BDB-AD54-7027D3424B40}" presName="bottomArc2" presStyleLbl="parChTrans1D1" presStyleIdx="5" presStyleCnt="8"/>
      <dgm:spPr/>
    </dgm:pt>
    <dgm:pt modelId="{F02A8EE8-80C3-4459-A023-5E41DAC072F4}" type="pres">
      <dgm:prSet presAssocID="{B74F66AC-1A0A-4BDB-AD54-7027D3424B40}" presName="topConnNode2" presStyleLbl="node2" presStyleIdx="0" presStyleCnt="0"/>
      <dgm:spPr/>
    </dgm:pt>
    <dgm:pt modelId="{3C426FF1-4DC2-441F-805A-C7C414954453}" type="pres">
      <dgm:prSet presAssocID="{B74F66AC-1A0A-4BDB-AD54-7027D3424B40}" presName="hierChild4" presStyleCnt="0"/>
      <dgm:spPr/>
    </dgm:pt>
    <dgm:pt modelId="{35A7AF38-A30F-4B67-A44E-335163C1D767}" type="pres">
      <dgm:prSet presAssocID="{B74F66AC-1A0A-4BDB-AD54-7027D3424B40}" presName="hierChild5" presStyleCnt="0"/>
      <dgm:spPr/>
    </dgm:pt>
    <dgm:pt modelId="{06C43561-76DE-455D-BF4C-F0F5348873D6}" type="pres">
      <dgm:prSet presAssocID="{C42DD5FB-2E9F-4DAE-A2C5-86ED58D69590}" presName="Name28" presStyleLbl="parChTrans1D2" presStyleIdx="2" presStyleCnt="3"/>
      <dgm:spPr/>
    </dgm:pt>
    <dgm:pt modelId="{643BA501-B1E2-4095-BE6C-7F84858165CA}" type="pres">
      <dgm:prSet presAssocID="{C459A6AA-6E9F-4BDA-BEEA-70665C4A132F}" presName="hierRoot2" presStyleCnt="0">
        <dgm:presLayoutVars>
          <dgm:hierBranch val="init"/>
        </dgm:presLayoutVars>
      </dgm:prSet>
      <dgm:spPr/>
    </dgm:pt>
    <dgm:pt modelId="{566F1106-D013-4112-8FA7-01EDDFE4BB98}" type="pres">
      <dgm:prSet presAssocID="{C459A6AA-6E9F-4BDA-BEEA-70665C4A132F}" presName="rootComposite2" presStyleCnt="0"/>
      <dgm:spPr/>
    </dgm:pt>
    <dgm:pt modelId="{0B0BBD50-BE70-4B90-A0ED-3AFA7FCC36D2}" type="pres">
      <dgm:prSet presAssocID="{C459A6AA-6E9F-4BDA-BEEA-70665C4A132F}" presName="rootText2" presStyleLbl="alignAcc1" presStyleIdx="0" presStyleCnt="0">
        <dgm:presLayoutVars>
          <dgm:chPref val="3"/>
        </dgm:presLayoutVars>
      </dgm:prSet>
      <dgm:spPr/>
    </dgm:pt>
    <dgm:pt modelId="{532CE5BB-1954-41BD-9C96-0D9E520DB38C}" type="pres">
      <dgm:prSet presAssocID="{C459A6AA-6E9F-4BDA-BEEA-70665C4A132F}" presName="topArc2" presStyleLbl="parChTrans1D1" presStyleIdx="6" presStyleCnt="8"/>
      <dgm:spPr/>
    </dgm:pt>
    <dgm:pt modelId="{BA881A35-41E5-450E-A0CB-688A5484EF1E}" type="pres">
      <dgm:prSet presAssocID="{C459A6AA-6E9F-4BDA-BEEA-70665C4A132F}" presName="bottomArc2" presStyleLbl="parChTrans1D1" presStyleIdx="7" presStyleCnt="8"/>
      <dgm:spPr/>
    </dgm:pt>
    <dgm:pt modelId="{B9718C6D-40A2-4010-B1C3-F4423AADF682}" type="pres">
      <dgm:prSet presAssocID="{C459A6AA-6E9F-4BDA-BEEA-70665C4A132F}" presName="topConnNode2" presStyleLbl="node2" presStyleIdx="0" presStyleCnt="0"/>
      <dgm:spPr/>
    </dgm:pt>
    <dgm:pt modelId="{8D62FE17-79BC-4B4C-9F42-1D04B8ECB778}" type="pres">
      <dgm:prSet presAssocID="{C459A6AA-6E9F-4BDA-BEEA-70665C4A132F}" presName="hierChild4" presStyleCnt="0"/>
      <dgm:spPr/>
    </dgm:pt>
    <dgm:pt modelId="{3DA85009-1294-40F3-A8FB-97AA1B5AA39F}" type="pres">
      <dgm:prSet presAssocID="{C459A6AA-6E9F-4BDA-BEEA-70665C4A132F}" presName="hierChild5" presStyleCnt="0"/>
      <dgm:spPr/>
    </dgm:pt>
    <dgm:pt modelId="{56D98903-0E45-48AC-AF0B-066ED3CFBB52}" type="pres">
      <dgm:prSet presAssocID="{F1C93E1B-5B6A-47B9-9997-D03A7F9CE509}" presName="hierChild3" presStyleCnt="0"/>
      <dgm:spPr/>
    </dgm:pt>
  </dgm:ptLst>
  <dgm:cxnLst>
    <dgm:cxn modelId="{F001F308-41E4-4D06-8E6F-A65D050BD8C6}" type="presOf" srcId="{996167FD-17BE-43A2-A279-E93CE635D0CA}" destId="{C09F3F7E-C3EF-4864-BE41-444426B8D7AF}" srcOrd="0" destOrd="0" presId="urn:microsoft.com/office/officeart/2008/layout/HalfCircleOrganizationChart"/>
    <dgm:cxn modelId="{4DE43635-C321-4457-9462-DF76CADA063A}" type="presOf" srcId="{2B71623E-0340-4480-B50A-E367720EB343}" destId="{BFFC2E06-C8EC-416B-A186-5FB963FF086F}" srcOrd="0" destOrd="0" presId="urn:microsoft.com/office/officeart/2008/layout/HalfCircleOrganizationChart"/>
    <dgm:cxn modelId="{3EE1263F-FA8C-4220-B01B-E317E9E41BF5}" type="presOf" srcId="{79DFA315-8791-44E1-9354-32CC2ABD2C46}" destId="{2AECD675-B092-417D-B184-8A06C8554726}" srcOrd="1" destOrd="0" presId="urn:microsoft.com/office/officeart/2008/layout/HalfCircleOrganizationChart"/>
    <dgm:cxn modelId="{89C3D043-3362-4386-A45C-AFE3F13E0126}" type="presOf" srcId="{B74F66AC-1A0A-4BDB-AD54-7027D3424B40}" destId="{F2A7D7F5-1DA6-4BDB-99BD-3F54770FA290}" srcOrd="0" destOrd="0" presId="urn:microsoft.com/office/officeart/2008/layout/HalfCircleOrganizationChart"/>
    <dgm:cxn modelId="{C9B62347-D519-44DA-B559-AA5326A26015}" type="presOf" srcId="{79DFA315-8791-44E1-9354-32CC2ABD2C46}" destId="{11512ED5-5FCE-4855-85F4-4A50C859704A}" srcOrd="0" destOrd="0" presId="urn:microsoft.com/office/officeart/2008/layout/HalfCircleOrganizationChart"/>
    <dgm:cxn modelId="{D1268769-C848-478B-A9D3-11C6597484E3}" type="presOf" srcId="{F1C93E1B-5B6A-47B9-9997-D03A7F9CE509}" destId="{3EEF48BD-F7FE-43C4-AB6E-9C9EF4F8BD4E}" srcOrd="1" destOrd="0" presId="urn:microsoft.com/office/officeart/2008/layout/HalfCircleOrganizationChart"/>
    <dgm:cxn modelId="{EA0DB069-C469-46A1-91D9-B8C2B3F1145B}" srcId="{F1C93E1B-5B6A-47B9-9997-D03A7F9CE509}" destId="{79DFA315-8791-44E1-9354-32CC2ABD2C46}" srcOrd="0" destOrd="0" parTransId="{2B71623E-0340-4480-B50A-E367720EB343}" sibTransId="{12B4DCDF-28CF-44D7-BCE5-7443DE94858F}"/>
    <dgm:cxn modelId="{60AE3B4E-05B2-4001-A6D1-C33745A0EFDC}" type="presOf" srcId="{2B725571-C56E-4559-8DC0-1D1A4B28E72C}" destId="{FADDCE0B-AC76-49B9-AFED-03E7C5B9F0E7}" srcOrd="0" destOrd="0" presId="urn:microsoft.com/office/officeart/2008/layout/HalfCircleOrganizationChart"/>
    <dgm:cxn modelId="{C7986E75-E952-4911-8385-DE4AA82DB05E}" type="presOf" srcId="{C42DD5FB-2E9F-4DAE-A2C5-86ED58D69590}" destId="{06C43561-76DE-455D-BF4C-F0F5348873D6}" srcOrd="0" destOrd="0" presId="urn:microsoft.com/office/officeart/2008/layout/HalfCircleOrganizationChart"/>
    <dgm:cxn modelId="{C73D3D97-E886-4FE0-94A8-CA3FA172382E}" type="presOf" srcId="{F1C93E1B-5B6A-47B9-9997-D03A7F9CE509}" destId="{C0776142-233C-4394-8CAF-F0D2154FDACE}" srcOrd="0" destOrd="0" presId="urn:microsoft.com/office/officeart/2008/layout/HalfCircleOrganizationChart"/>
    <dgm:cxn modelId="{3A8D629E-0D73-49E1-AB93-871ED5968424}" srcId="{996167FD-17BE-43A2-A279-E93CE635D0CA}" destId="{F1C93E1B-5B6A-47B9-9997-D03A7F9CE509}" srcOrd="0" destOrd="0" parTransId="{254F9105-F73C-4B97-8B23-68F3DA5D63EC}" sibTransId="{FC4BA848-902E-4FEA-B4EF-E00A81BFFF58}"/>
    <dgm:cxn modelId="{507E48A5-8C66-4CF3-93AE-F823D1937CDF}" type="presOf" srcId="{C459A6AA-6E9F-4BDA-BEEA-70665C4A132F}" destId="{0B0BBD50-BE70-4B90-A0ED-3AFA7FCC36D2}" srcOrd="0" destOrd="0" presId="urn:microsoft.com/office/officeart/2008/layout/HalfCircleOrganizationChart"/>
    <dgm:cxn modelId="{BCFC71CF-CA1F-4AD7-B541-78CBFA8EDC36}" type="presOf" srcId="{C459A6AA-6E9F-4BDA-BEEA-70665C4A132F}" destId="{B9718C6D-40A2-4010-B1C3-F4423AADF682}" srcOrd="1" destOrd="0" presId="urn:microsoft.com/office/officeart/2008/layout/HalfCircleOrganizationChart"/>
    <dgm:cxn modelId="{DF7279D3-92D8-4B89-B47A-30E415073B94}" type="presOf" srcId="{B74F66AC-1A0A-4BDB-AD54-7027D3424B40}" destId="{F02A8EE8-80C3-4459-A023-5E41DAC072F4}" srcOrd="1" destOrd="0" presId="urn:microsoft.com/office/officeart/2008/layout/HalfCircleOrganizationChart"/>
    <dgm:cxn modelId="{5F6F33DA-D47C-4F58-9F81-74591A6A71AB}" srcId="{F1C93E1B-5B6A-47B9-9997-D03A7F9CE509}" destId="{C459A6AA-6E9F-4BDA-BEEA-70665C4A132F}" srcOrd="2" destOrd="0" parTransId="{C42DD5FB-2E9F-4DAE-A2C5-86ED58D69590}" sibTransId="{45FE4B58-F8E9-414B-8F6E-BE0E1CCB72B2}"/>
    <dgm:cxn modelId="{583F95EE-6049-44D4-A3E7-69807577A93E}" srcId="{F1C93E1B-5B6A-47B9-9997-D03A7F9CE509}" destId="{B74F66AC-1A0A-4BDB-AD54-7027D3424B40}" srcOrd="1" destOrd="0" parTransId="{2B725571-C56E-4559-8DC0-1D1A4B28E72C}" sibTransId="{DC92AFEC-4408-4189-885D-F4B16847395F}"/>
    <dgm:cxn modelId="{BA5DA8BE-9122-4D87-BDCA-5F65CC5900D5}" type="presParOf" srcId="{C09F3F7E-C3EF-4864-BE41-444426B8D7AF}" destId="{721DE137-254D-4794-9B1C-E859BC0F2A19}" srcOrd="0" destOrd="0" presId="urn:microsoft.com/office/officeart/2008/layout/HalfCircleOrganizationChart"/>
    <dgm:cxn modelId="{BF44A5B8-0560-4B8B-BDF7-D2D89118A738}" type="presParOf" srcId="{721DE137-254D-4794-9B1C-E859BC0F2A19}" destId="{5E76CDC9-5224-4D00-B916-23FEED1190D7}" srcOrd="0" destOrd="0" presId="urn:microsoft.com/office/officeart/2008/layout/HalfCircleOrganizationChart"/>
    <dgm:cxn modelId="{FDE7BCE9-92DC-4BA2-A396-0E606301D4FB}" type="presParOf" srcId="{5E76CDC9-5224-4D00-B916-23FEED1190D7}" destId="{C0776142-233C-4394-8CAF-F0D2154FDACE}" srcOrd="0" destOrd="0" presId="urn:microsoft.com/office/officeart/2008/layout/HalfCircleOrganizationChart"/>
    <dgm:cxn modelId="{A74DA860-8912-4EC2-AC15-A5A58F9CF4D9}" type="presParOf" srcId="{5E76CDC9-5224-4D00-B916-23FEED1190D7}" destId="{CC89FED7-54D7-47AA-9E01-1AAE5073F095}" srcOrd="1" destOrd="0" presId="urn:microsoft.com/office/officeart/2008/layout/HalfCircleOrganizationChart"/>
    <dgm:cxn modelId="{C71FF0B8-88B7-405E-AC8F-42408711480B}" type="presParOf" srcId="{5E76CDC9-5224-4D00-B916-23FEED1190D7}" destId="{6331705E-BB12-4359-9B87-59A9954E0E9A}" srcOrd="2" destOrd="0" presId="urn:microsoft.com/office/officeart/2008/layout/HalfCircleOrganizationChart"/>
    <dgm:cxn modelId="{4CB0D659-D68A-465A-851C-A9A9B21A6FAA}" type="presParOf" srcId="{5E76CDC9-5224-4D00-B916-23FEED1190D7}" destId="{3EEF48BD-F7FE-43C4-AB6E-9C9EF4F8BD4E}" srcOrd="3" destOrd="0" presId="urn:microsoft.com/office/officeart/2008/layout/HalfCircleOrganizationChart"/>
    <dgm:cxn modelId="{7EE17833-BBAE-44F0-809C-C1026CA14705}" type="presParOf" srcId="{721DE137-254D-4794-9B1C-E859BC0F2A19}" destId="{E5F1DD64-34A7-4407-93C0-6DF778F08EB5}" srcOrd="1" destOrd="0" presId="urn:microsoft.com/office/officeart/2008/layout/HalfCircleOrganizationChart"/>
    <dgm:cxn modelId="{3C63D7DC-CE15-4D77-B0E9-8D4C49D2560B}" type="presParOf" srcId="{E5F1DD64-34A7-4407-93C0-6DF778F08EB5}" destId="{BFFC2E06-C8EC-416B-A186-5FB963FF086F}" srcOrd="0" destOrd="0" presId="urn:microsoft.com/office/officeart/2008/layout/HalfCircleOrganizationChart"/>
    <dgm:cxn modelId="{250B9D6B-A399-4DCB-8788-2924B98B6CAF}" type="presParOf" srcId="{E5F1DD64-34A7-4407-93C0-6DF778F08EB5}" destId="{A8A851D1-EACF-4E68-AF8C-ACCF4DD5FA69}" srcOrd="1" destOrd="0" presId="urn:microsoft.com/office/officeart/2008/layout/HalfCircleOrganizationChart"/>
    <dgm:cxn modelId="{4BA65891-9AB3-4E49-9426-7CF0F50ECA79}" type="presParOf" srcId="{A8A851D1-EACF-4E68-AF8C-ACCF4DD5FA69}" destId="{0C3C36A2-6952-4707-B7FD-F1F63FC8409C}" srcOrd="0" destOrd="0" presId="urn:microsoft.com/office/officeart/2008/layout/HalfCircleOrganizationChart"/>
    <dgm:cxn modelId="{834023AE-C1FC-48CB-A62A-DBE853A2FA56}" type="presParOf" srcId="{0C3C36A2-6952-4707-B7FD-F1F63FC8409C}" destId="{11512ED5-5FCE-4855-85F4-4A50C859704A}" srcOrd="0" destOrd="0" presId="urn:microsoft.com/office/officeart/2008/layout/HalfCircleOrganizationChart"/>
    <dgm:cxn modelId="{6CC9F346-9210-4FDF-96F1-0B62697E7D42}" type="presParOf" srcId="{0C3C36A2-6952-4707-B7FD-F1F63FC8409C}" destId="{46DC5248-BB67-46B1-AAE7-0164C8A51AF9}" srcOrd="1" destOrd="0" presId="urn:microsoft.com/office/officeart/2008/layout/HalfCircleOrganizationChart"/>
    <dgm:cxn modelId="{C1F16AD9-EB44-4798-95E2-5FA956C011B5}" type="presParOf" srcId="{0C3C36A2-6952-4707-B7FD-F1F63FC8409C}" destId="{2DE2FB01-C8FD-4F6C-AEE0-74C57493B0E4}" srcOrd="2" destOrd="0" presId="urn:microsoft.com/office/officeart/2008/layout/HalfCircleOrganizationChart"/>
    <dgm:cxn modelId="{FB4362B1-D804-40EC-842F-1F82301C0D49}" type="presParOf" srcId="{0C3C36A2-6952-4707-B7FD-F1F63FC8409C}" destId="{2AECD675-B092-417D-B184-8A06C8554726}" srcOrd="3" destOrd="0" presId="urn:microsoft.com/office/officeart/2008/layout/HalfCircleOrganizationChart"/>
    <dgm:cxn modelId="{13989647-C9BF-4BCF-9194-8B3B20438B46}" type="presParOf" srcId="{A8A851D1-EACF-4E68-AF8C-ACCF4DD5FA69}" destId="{FC0D2814-C16D-443D-9EAB-460CD57A8924}" srcOrd="1" destOrd="0" presId="urn:microsoft.com/office/officeart/2008/layout/HalfCircleOrganizationChart"/>
    <dgm:cxn modelId="{09D83E06-A82F-4647-B892-42E7F2F49DE8}" type="presParOf" srcId="{A8A851D1-EACF-4E68-AF8C-ACCF4DD5FA69}" destId="{37F4753B-35CF-4563-BD2D-DA40C566EF15}" srcOrd="2" destOrd="0" presId="urn:microsoft.com/office/officeart/2008/layout/HalfCircleOrganizationChart"/>
    <dgm:cxn modelId="{7B66012F-A059-4308-BC16-A47910AF4F23}" type="presParOf" srcId="{E5F1DD64-34A7-4407-93C0-6DF778F08EB5}" destId="{FADDCE0B-AC76-49B9-AFED-03E7C5B9F0E7}" srcOrd="2" destOrd="0" presId="urn:microsoft.com/office/officeart/2008/layout/HalfCircleOrganizationChart"/>
    <dgm:cxn modelId="{925F0FBD-F44D-46D0-A059-9676FB274844}" type="presParOf" srcId="{E5F1DD64-34A7-4407-93C0-6DF778F08EB5}" destId="{FAEE041A-62C0-43B9-9AA1-FFA7B98F86E8}" srcOrd="3" destOrd="0" presId="urn:microsoft.com/office/officeart/2008/layout/HalfCircleOrganizationChart"/>
    <dgm:cxn modelId="{4C51517F-45F3-4508-B6AC-682A18BDA7C9}" type="presParOf" srcId="{FAEE041A-62C0-43B9-9AA1-FFA7B98F86E8}" destId="{4D97BF5C-2172-4A08-8A01-BB4379755A7F}" srcOrd="0" destOrd="0" presId="urn:microsoft.com/office/officeart/2008/layout/HalfCircleOrganizationChart"/>
    <dgm:cxn modelId="{CCF435DC-F0B7-4D3E-B425-5E84A447D134}" type="presParOf" srcId="{4D97BF5C-2172-4A08-8A01-BB4379755A7F}" destId="{F2A7D7F5-1DA6-4BDB-99BD-3F54770FA290}" srcOrd="0" destOrd="0" presId="urn:microsoft.com/office/officeart/2008/layout/HalfCircleOrganizationChart"/>
    <dgm:cxn modelId="{6CAFF345-BB79-439D-A5AB-C50AE69E1780}" type="presParOf" srcId="{4D97BF5C-2172-4A08-8A01-BB4379755A7F}" destId="{B4EF4BA3-C1A4-4581-813B-318078BB1672}" srcOrd="1" destOrd="0" presId="urn:microsoft.com/office/officeart/2008/layout/HalfCircleOrganizationChart"/>
    <dgm:cxn modelId="{E5EE7FA4-C3DD-4F03-84EF-BF47F5ED2983}" type="presParOf" srcId="{4D97BF5C-2172-4A08-8A01-BB4379755A7F}" destId="{336B15B8-8341-4092-BA97-8215D3CBEA78}" srcOrd="2" destOrd="0" presId="urn:microsoft.com/office/officeart/2008/layout/HalfCircleOrganizationChart"/>
    <dgm:cxn modelId="{B9285BB8-30B9-412C-84DF-57655CA0F3F4}" type="presParOf" srcId="{4D97BF5C-2172-4A08-8A01-BB4379755A7F}" destId="{F02A8EE8-80C3-4459-A023-5E41DAC072F4}" srcOrd="3" destOrd="0" presId="urn:microsoft.com/office/officeart/2008/layout/HalfCircleOrganizationChart"/>
    <dgm:cxn modelId="{7594CC62-F2B6-4715-BEF6-E79941DA75AA}" type="presParOf" srcId="{FAEE041A-62C0-43B9-9AA1-FFA7B98F86E8}" destId="{3C426FF1-4DC2-441F-805A-C7C414954453}" srcOrd="1" destOrd="0" presId="urn:microsoft.com/office/officeart/2008/layout/HalfCircleOrganizationChart"/>
    <dgm:cxn modelId="{6942C517-5D25-4126-AC42-C37CD06C631E}" type="presParOf" srcId="{FAEE041A-62C0-43B9-9AA1-FFA7B98F86E8}" destId="{35A7AF38-A30F-4B67-A44E-335163C1D767}" srcOrd="2" destOrd="0" presId="urn:microsoft.com/office/officeart/2008/layout/HalfCircleOrganizationChart"/>
    <dgm:cxn modelId="{95C5280F-112F-400E-8D55-21A999ADFF5A}" type="presParOf" srcId="{E5F1DD64-34A7-4407-93C0-6DF778F08EB5}" destId="{06C43561-76DE-455D-BF4C-F0F5348873D6}" srcOrd="4" destOrd="0" presId="urn:microsoft.com/office/officeart/2008/layout/HalfCircleOrganizationChart"/>
    <dgm:cxn modelId="{2FD07531-DDCD-416B-8E09-BE3C704CCB9F}" type="presParOf" srcId="{E5F1DD64-34A7-4407-93C0-6DF778F08EB5}" destId="{643BA501-B1E2-4095-BE6C-7F84858165CA}" srcOrd="5" destOrd="0" presId="urn:microsoft.com/office/officeart/2008/layout/HalfCircleOrganizationChart"/>
    <dgm:cxn modelId="{A017BF0E-6209-4772-A54B-F145C6C77099}" type="presParOf" srcId="{643BA501-B1E2-4095-BE6C-7F84858165CA}" destId="{566F1106-D013-4112-8FA7-01EDDFE4BB98}" srcOrd="0" destOrd="0" presId="urn:microsoft.com/office/officeart/2008/layout/HalfCircleOrganizationChart"/>
    <dgm:cxn modelId="{763AF8C8-503C-4FB5-A1BD-4610D7C6403E}" type="presParOf" srcId="{566F1106-D013-4112-8FA7-01EDDFE4BB98}" destId="{0B0BBD50-BE70-4B90-A0ED-3AFA7FCC36D2}" srcOrd="0" destOrd="0" presId="urn:microsoft.com/office/officeart/2008/layout/HalfCircleOrganizationChart"/>
    <dgm:cxn modelId="{03BDC488-2D81-480B-90A9-B8F8C3A033FD}" type="presParOf" srcId="{566F1106-D013-4112-8FA7-01EDDFE4BB98}" destId="{532CE5BB-1954-41BD-9C96-0D9E520DB38C}" srcOrd="1" destOrd="0" presId="urn:microsoft.com/office/officeart/2008/layout/HalfCircleOrganizationChart"/>
    <dgm:cxn modelId="{6E8A5E11-1BAB-4F07-80ED-777E33209F35}" type="presParOf" srcId="{566F1106-D013-4112-8FA7-01EDDFE4BB98}" destId="{BA881A35-41E5-450E-A0CB-688A5484EF1E}" srcOrd="2" destOrd="0" presId="urn:microsoft.com/office/officeart/2008/layout/HalfCircleOrganizationChart"/>
    <dgm:cxn modelId="{B083E6A8-3143-44E4-B902-E02A0B51653B}" type="presParOf" srcId="{566F1106-D013-4112-8FA7-01EDDFE4BB98}" destId="{B9718C6D-40A2-4010-B1C3-F4423AADF682}" srcOrd="3" destOrd="0" presId="urn:microsoft.com/office/officeart/2008/layout/HalfCircleOrganizationChart"/>
    <dgm:cxn modelId="{C0E09741-BB0D-4CD7-B944-95445D278291}" type="presParOf" srcId="{643BA501-B1E2-4095-BE6C-7F84858165CA}" destId="{8D62FE17-79BC-4B4C-9F42-1D04B8ECB778}" srcOrd="1" destOrd="0" presId="urn:microsoft.com/office/officeart/2008/layout/HalfCircleOrganizationChart"/>
    <dgm:cxn modelId="{9479AED8-2686-4732-BBCA-C80D434A1840}" type="presParOf" srcId="{643BA501-B1E2-4095-BE6C-7F84858165CA}" destId="{3DA85009-1294-40F3-A8FB-97AA1B5AA39F}" srcOrd="2" destOrd="0" presId="urn:microsoft.com/office/officeart/2008/layout/HalfCircleOrganizationChart"/>
    <dgm:cxn modelId="{1509BC1B-A9A2-401B-ACC9-10385EFD3059}" type="presParOf" srcId="{721DE137-254D-4794-9B1C-E859BC0F2A19}" destId="{56D98903-0E45-48AC-AF0B-066ED3CFBB52}"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1CAE9-A32A-4C8E-80E6-111784197469}">
      <dsp:nvSpPr>
        <dsp:cNvPr id="0" name=""/>
        <dsp:cNvSpPr/>
      </dsp:nvSpPr>
      <dsp:spPr>
        <a:xfrm>
          <a:off x="-4031797" y="-618887"/>
          <a:ext cx="4804561" cy="4804561"/>
        </a:xfrm>
        <a:prstGeom prst="blockArc">
          <a:avLst>
            <a:gd name="adj1" fmla="val 18900000"/>
            <a:gd name="adj2" fmla="val 2700000"/>
            <a:gd name="adj3" fmla="val 450"/>
          </a:avLst>
        </a:prstGeom>
        <a:noFill/>
        <a:ln w="25400" cap="flat" cmpd="sng" algn="ctr">
          <a:solidFill>
            <a:schemeClr val="tx1"/>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EF7B2E6-709E-4828-8F55-579974725900}">
      <dsp:nvSpPr>
        <dsp:cNvPr id="0" name=""/>
        <dsp:cNvSpPr/>
      </dsp:nvSpPr>
      <dsp:spPr>
        <a:xfrm>
          <a:off x="250493" y="162146"/>
          <a:ext cx="5594942" cy="324149"/>
        </a:xfrm>
        <a:prstGeom prst="rect">
          <a:avLst/>
        </a:prstGeom>
        <a:solidFill>
          <a:schemeClr val="tx2">
            <a:lumMod val="75000"/>
            <a:alpha val="7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294"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Introduction</a:t>
          </a:r>
        </a:p>
      </dsp:txBody>
      <dsp:txXfrm>
        <a:off x="250493" y="162146"/>
        <a:ext cx="5594942" cy="324149"/>
      </dsp:txXfrm>
    </dsp:sp>
    <dsp:sp modelId="{3065C364-1AF7-4E45-930C-FC5879743FDF}">
      <dsp:nvSpPr>
        <dsp:cNvPr id="0" name=""/>
        <dsp:cNvSpPr/>
      </dsp:nvSpPr>
      <dsp:spPr>
        <a:xfrm>
          <a:off x="47899" y="121627"/>
          <a:ext cx="405187" cy="40518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365911D-8AB1-4142-98CB-D6FA41787809}">
      <dsp:nvSpPr>
        <dsp:cNvPr id="0" name=""/>
        <dsp:cNvSpPr/>
      </dsp:nvSpPr>
      <dsp:spPr>
        <a:xfrm>
          <a:off x="544039" y="648655"/>
          <a:ext cx="5301395" cy="324149"/>
        </a:xfrm>
        <a:prstGeom prst="rect">
          <a:avLst/>
        </a:prstGeom>
        <a:solidFill>
          <a:schemeClr val="tx2">
            <a:lumMod val="75000"/>
            <a:alpha val="7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294"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Research Objectives</a:t>
          </a:r>
        </a:p>
      </dsp:txBody>
      <dsp:txXfrm>
        <a:off x="544039" y="648655"/>
        <a:ext cx="5301395" cy="324149"/>
      </dsp:txXfrm>
    </dsp:sp>
    <dsp:sp modelId="{A470D674-BFC5-4CF8-9DB3-06E7E64A4A43}">
      <dsp:nvSpPr>
        <dsp:cNvPr id="0" name=""/>
        <dsp:cNvSpPr/>
      </dsp:nvSpPr>
      <dsp:spPr>
        <a:xfrm>
          <a:off x="341446" y="608137"/>
          <a:ext cx="405187" cy="40518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B3DEC49-E995-4129-8B1A-80C67DFCEB20}">
      <dsp:nvSpPr>
        <dsp:cNvPr id="0" name=""/>
        <dsp:cNvSpPr/>
      </dsp:nvSpPr>
      <dsp:spPr>
        <a:xfrm>
          <a:off x="704901" y="1134808"/>
          <a:ext cx="5140533" cy="324149"/>
        </a:xfrm>
        <a:prstGeom prst="rect">
          <a:avLst/>
        </a:prstGeom>
        <a:solidFill>
          <a:schemeClr val="tx2">
            <a:lumMod val="75000"/>
            <a:alpha val="7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294"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Related Works</a:t>
          </a:r>
        </a:p>
      </dsp:txBody>
      <dsp:txXfrm>
        <a:off x="704901" y="1134808"/>
        <a:ext cx="5140533" cy="324149"/>
      </dsp:txXfrm>
    </dsp:sp>
    <dsp:sp modelId="{79B8B14D-FC98-4CFE-9C79-1E0024D8BCCC}">
      <dsp:nvSpPr>
        <dsp:cNvPr id="0" name=""/>
        <dsp:cNvSpPr/>
      </dsp:nvSpPr>
      <dsp:spPr>
        <a:xfrm>
          <a:off x="520736" y="1088670"/>
          <a:ext cx="405187" cy="40518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B0383B2-B6FE-4242-979B-6BF68E98CC3F}">
      <dsp:nvSpPr>
        <dsp:cNvPr id="0" name=""/>
        <dsp:cNvSpPr/>
      </dsp:nvSpPr>
      <dsp:spPr>
        <a:xfrm>
          <a:off x="756263" y="1621318"/>
          <a:ext cx="5089171" cy="324149"/>
        </a:xfrm>
        <a:prstGeom prst="rect">
          <a:avLst/>
        </a:prstGeom>
        <a:solidFill>
          <a:schemeClr val="tx2">
            <a:lumMod val="75000"/>
            <a:alpha val="7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294"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Contributions</a:t>
          </a:r>
        </a:p>
      </dsp:txBody>
      <dsp:txXfrm>
        <a:off x="756263" y="1621318"/>
        <a:ext cx="5089171" cy="324149"/>
      </dsp:txXfrm>
    </dsp:sp>
    <dsp:sp modelId="{87D23709-5C6E-4CD9-8E57-039DD3902F66}">
      <dsp:nvSpPr>
        <dsp:cNvPr id="0" name=""/>
        <dsp:cNvSpPr/>
      </dsp:nvSpPr>
      <dsp:spPr>
        <a:xfrm>
          <a:off x="553669" y="1580799"/>
          <a:ext cx="405187" cy="40518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2996D4A-F65D-4506-9DB0-7F375CA4ECB9}">
      <dsp:nvSpPr>
        <dsp:cNvPr id="0" name=""/>
        <dsp:cNvSpPr/>
      </dsp:nvSpPr>
      <dsp:spPr>
        <a:xfrm>
          <a:off x="704901" y="2107828"/>
          <a:ext cx="5140533" cy="324149"/>
        </a:xfrm>
        <a:prstGeom prst="rect">
          <a:avLst/>
        </a:prstGeom>
        <a:solidFill>
          <a:schemeClr val="tx2">
            <a:lumMod val="75000"/>
            <a:alpha val="7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294"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Proposed System </a:t>
          </a:r>
        </a:p>
      </dsp:txBody>
      <dsp:txXfrm>
        <a:off x="704901" y="2107828"/>
        <a:ext cx="5140533" cy="324149"/>
      </dsp:txXfrm>
    </dsp:sp>
    <dsp:sp modelId="{B7AF0045-24E9-45F6-9C91-8FD5312D4849}">
      <dsp:nvSpPr>
        <dsp:cNvPr id="0" name=""/>
        <dsp:cNvSpPr/>
      </dsp:nvSpPr>
      <dsp:spPr>
        <a:xfrm>
          <a:off x="502308" y="2067309"/>
          <a:ext cx="405187" cy="40518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EC61DD6-92F8-4217-9ECE-21C8A1D39A9C}">
      <dsp:nvSpPr>
        <dsp:cNvPr id="0" name=""/>
        <dsp:cNvSpPr/>
      </dsp:nvSpPr>
      <dsp:spPr>
        <a:xfrm>
          <a:off x="544039" y="2593981"/>
          <a:ext cx="5301395" cy="324149"/>
        </a:xfrm>
        <a:prstGeom prst="rect">
          <a:avLst/>
        </a:prstGeom>
        <a:solidFill>
          <a:schemeClr val="tx2">
            <a:lumMod val="75000"/>
            <a:alpha val="7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294"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Proposed Methodology</a:t>
          </a:r>
        </a:p>
      </dsp:txBody>
      <dsp:txXfrm>
        <a:off x="544039" y="2593981"/>
        <a:ext cx="5301395" cy="324149"/>
      </dsp:txXfrm>
    </dsp:sp>
    <dsp:sp modelId="{92F80AEC-1C10-42DE-9A9B-7B12A259DBF2}">
      <dsp:nvSpPr>
        <dsp:cNvPr id="0" name=""/>
        <dsp:cNvSpPr/>
      </dsp:nvSpPr>
      <dsp:spPr>
        <a:xfrm>
          <a:off x="341446" y="2553462"/>
          <a:ext cx="405187" cy="40518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06EFE44-6A66-4365-9630-2CA48883C73C}">
      <dsp:nvSpPr>
        <dsp:cNvPr id="0" name=""/>
        <dsp:cNvSpPr/>
      </dsp:nvSpPr>
      <dsp:spPr>
        <a:xfrm>
          <a:off x="250493" y="3080491"/>
          <a:ext cx="5594942" cy="324149"/>
        </a:xfrm>
        <a:prstGeom prst="rect">
          <a:avLst/>
        </a:prstGeom>
        <a:solidFill>
          <a:schemeClr val="tx2">
            <a:lumMod val="75000"/>
            <a:alpha val="7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294"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Conclusion</a:t>
          </a:r>
        </a:p>
      </dsp:txBody>
      <dsp:txXfrm>
        <a:off x="250493" y="3080491"/>
        <a:ext cx="5594942" cy="324149"/>
      </dsp:txXfrm>
    </dsp:sp>
    <dsp:sp modelId="{7EDADC0C-709F-4557-8986-B0CD7CE25EAB}">
      <dsp:nvSpPr>
        <dsp:cNvPr id="0" name=""/>
        <dsp:cNvSpPr/>
      </dsp:nvSpPr>
      <dsp:spPr>
        <a:xfrm>
          <a:off x="47899" y="3039972"/>
          <a:ext cx="405187" cy="405187"/>
        </a:xfrm>
        <a:prstGeom prst="ellipse">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B090A-1C8D-4463-A034-2225D618A5D0}">
      <dsp:nvSpPr>
        <dsp:cNvPr id="0" name=""/>
        <dsp:cNvSpPr/>
      </dsp:nvSpPr>
      <dsp:spPr>
        <a:xfrm>
          <a:off x="415068" y="0"/>
          <a:ext cx="4889182" cy="2986368"/>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ABFDD0-319D-42BE-A9EF-703F85F12515}">
      <dsp:nvSpPr>
        <dsp:cNvPr id="0" name=""/>
        <dsp:cNvSpPr/>
      </dsp:nvSpPr>
      <dsp:spPr>
        <a:xfrm>
          <a:off x="194915" y="895910"/>
          <a:ext cx="1725593" cy="119454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Cloud Based Offloading</a:t>
          </a:r>
        </a:p>
      </dsp:txBody>
      <dsp:txXfrm>
        <a:off x="253228" y="954223"/>
        <a:ext cx="1608967" cy="1077921"/>
      </dsp:txXfrm>
    </dsp:sp>
    <dsp:sp modelId="{1F0AAD7D-DB99-4652-A247-B97D37B65135}">
      <dsp:nvSpPr>
        <dsp:cNvPr id="0" name=""/>
        <dsp:cNvSpPr/>
      </dsp:nvSpPr>
      <dsp:spPr>
        <a:xfrm>
          <a:off x="2013192" y="895910"/>
          <a:ext cx="1725593" cy="1194547"/>
        </a:xfrm>
        <a:prstGeom prst="roundRect">
          <a:avLst/>
        </a:prstGeom>
        <a:solidFill>
          <a:schemeClr val="accent3">
            <a:hueOff val="-4991659"/>
            <a:satOff val="42307"/>
            <a:lumOff val="42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Cloudlet Based Offloading</a:t>
          </a:r>
        </a:p>
      </dsp:txBody>
      <dsp:txXfrm>
        <a:off x="2071505" y="954223"/>
        <a:ext cx="1608967" cy="1077921"/>
      </dsp:txXfrm>
    </dsp:sp>
    <dsp:sp modelId="{1E87B6F6-8112-41C0-9F64-A86E7481C6F4}">
      <dsp:nvSpPr>
        <dsp:cNvPr id="0" name=""/>
        <dsp:cNvSpPr/>
      </dsp:nvSpPr>
      <dsp:spPr>
        <a:xfrm>
          <a:off x="3831469" y="895910"/>
          <a:ext cx="1725593" cy="1194547"/>
        </a:xfrm>
        <a:prstGeom prst="roundRect">
          <a:avLst/>
        </a:prstGeom>
        <a:solidFill>
          <a:schemeClr val="accent3">
            <a:hueOff val="-9983318"/>
            <a:satOff val="84615"/>
            <a:lumOff val="8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Mobile Device Cloud </a:t>
          </a:r>
        </a:p>
      </dsp:txBody>
      <dsp:txXfrm>
        <a:off x="3889782" y="954223"/>
        <a:ext cx="1608967" cy="10779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5FBC4-3FC1-40D4-B6F0-7D65C7DBAB80}">
      <dsp:nvSpPr>
        <dsp:cNvPr id="0" name=""/>
        <dsp:cNvSpPr/>
      </dsp:nvSpPr>
      <dsp:spPr>
        <a:xfrm>
          <a:off x="0" y="0"/>
          <a:ext cx="4187236" cy="548639"/>
        </a:xfrm>
        <a:prstGeom prst="roundRect">
          <a:avLst>
            <a:gd name="adj" fmla="val 10000"/>
          </a:avLst>
        </a:prstGeom>
        <a:solidFill>
          <a:schemeClr val="accent3">
            <a:alpha val="90000"/>
            <a:hueOff val="0"/>
            <a:satOff val="0"/>
            <a:lumOff val="0"/>
            <a:alphaOff val="0"/>
          </a:schemeClr>
        </a:solidFill>
        <a:ln>
          <a:solidFill>
            <a:schemeClr val="lt1">
              <a:hueOff val="0"/>
              <a:satOff val="0"/>
              <a:lumOff val="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Clr>
              <a:schemeClr val="accent3"/>
            </a:buClr>
            <a:buSzPts val="2400"/>
            <a:buFont typeface="Arial"/>
            <a:buNone/>
          </a:pPr>
          <a:r>
            <a:rPr lang="en" sz="1800" kern="1200" dirty="0"/>
            <a:t>Calculation of Worker Reputation </a:t>
          </a:r>
          <a:endParaRPr lang="en-US" sz="1800" kern="1200" dirty="0"/>
        </a:p>
      </dsp:txBody>
      <dsp:txXfrm>
        <a:off x="16069" y="16069"/>
        <a:ext cx="3531020" cy="516501"/>
      </dsp:txXfrm>
    </dsp:sp>
    <dsp:sp modelId="{8D1F8D14-592D-4EE1-A9E7-52053D8CAFD1}">
      <dsp:nvSpPr>
        <dsp:cNvPr id="0" name=""/>
        <dsp:cNvSpPr/>
      </dsp:nvSpPr>
      <dsp:spPr>
        <a:xfrm>
          <a:off x="312683" y="624839"/>
          <a:ext cx="4187236" cy="548639"/>
        </a:xfrm>
        <a:prstGeom prst="roundRect">
          <a:avLst>
            <a:gd name="adj" fmla="val 10000"/>
          </a:avLst>
        </a:prstGeom>
        <a:solidFill>
          <a:schemeClr val="accent3">
            <a:alpha val="90000"/>
            <a:hueOff val="0"/>
            <a:satOff val="0"/>
            <a:lumOff val="0"/>
            <a:alphaOff val="-1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Clr>
              <a:schemeClr val="accent3"/>
            </a:buClr>
            <a:buSzPts val="2400"/>
            <a:buFont typeface="Arial"/>
            <a:buNone/>
          </a:pPr>
          <a:r>
            <a:rPr lang="en-US" sz="1800" kern="1200"/>
            <a:t>Auction Decision at Worker</a:t>
          </a:r>
          <a:endParaRPr lang="en-US" sz="1800" kern="1200" dirty="0"/>
        </a:p>
      </dsp:txBody>
      <dsp:txXfrm>
        <a:off x="328752" y="640908"/>
        <a:ext cx="3485799" cy="516501"/>
      </dsp:txXfrm>
    </dsp:sp>
    <dsp:sp modelId="{280520C1-EFFD-4DA8-BEF2-F014CA9061CF}">
      <dsp:nvSpPr>
        <dsp:cNvPr id="0" name=""/>
        <dsp:cNvSpPr/>
      </dsp:nvSpPr>
      <dsp:spPr>
        <a:xfrm>
          <a:off x="625366" y="1249679"/>
          <a:ext cx="4187236" cy="548639"/>
        </a:xfrm>
        <a:prstGeom prst="roundRect">
          <a:avLst>
            <a:gd name="adj" fmla="val 10000"/>
          </a:avLst>
        </a:prstGeom>
        <a:solidFill>
          <a:schemeClr val="accent3">
            <a:alpha val="90000"/>
            <a:hueOff val="0"/>
            <a:satOff val="0"/>
            <a:lumOff val="0"/>
            <a:alphaOff val="-2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Clr>
              <a:schemeClr val="accent3"/>
            </a:buClr>
            <a:buSzPts val="2400"/>
            <a:buFont typeface="Arial"/>
            <a:buNone/>
          </a:pPr>
          <a:r>
            <a:rPr lang="en-US" sz="1800" kern="1200"/>
            <a:t>Worker Selection</a:t>
          </a:r>
          <a:endParaRPr lang="en-US" sz="1800" kern="1200" dirty="0"/>
        </a:p>
      </dsp:txBody>
      <dsp:txXfrm>
        <a:off x="641435" y="1265748"/>
        <a:ext cx="3485799" cy="516501"/>
      </dsp:txXfrm>
    </dsp:sp>
    <dsp:sp modelId="{3974C419-2535-41EC-8C8B-4D5CC2147FC2}">
      <dsp:nvSpPr>
        <dsp:cNvPr id="0" name=""/>
        <dsp:cNvSpPr/>
      </dsp:nvSpPr>
      <dsp:spPr>
        <a:xfrm>
          <a:off x="938049" y="1874519"/>
          <a:ext cx="4187236" cy="548639"/>
        </a:xfrm>
        <a:prstGeom prst="roundRect">
          <a:avLst>
            <a:gd name="adj" fmla="val 10000"/>
          </a:avLst>
        </a:prstGeom>
        <a:solidFill>
          <a:schemeClr val="accent3">
            <a:alpha val="90000"/>
            <a:hueOff val="0"/>
            <a:satOff val="0"/>
            <a:lumOff val="0"/>
            <a:alphaOff val="-3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kern="1200"/>
            <a:t>Payment policy of workers</a:t>
          </a:r>
          <a:endParaRPr lang="en" sz="1800" kern="1200" dirty="0"/>
        </a:p>
      </dsp:txBody>
      <dsp:txXfrm>
        <a:off x="954118" y="1890588"/>
        <a:ext cx="3485799" cy="516501"/>
      </dsp:txXfrm>
    </dsp:sp>
    <dsp:sp modelId="{76984984-82B2-4537-A835-EDB5EFC4736B}">
      <dsp:nvSpPr>
        <dsp:cNvPr id="0" name=""/>
        <dsp:cNvSpPr/>
      </dsp:nvSpPr>
      <dsp:spPr>
        <a:xfrm>
          <a:off x="1250732" y="2499359"/>
          <a:ext cx="4187236" cy="548639"/>
        </a:xfrm>
        <a:prstGeom prst="roundRect">
          <a:avLst>
            <a:gd name="adj" fmla="val 10000"/>
          </a:avLst>
        </a:prstGeom>
        <a:solidFill>
          <a:schemeClr val="accent3">
            <a:alpha val="90000"/>
            <a:hueOff val="0"/>
            <a:satOff val="0"/>
            <a:lumOff val="0"/>
            <a:alpha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Theoritical Analysis</a:t>
          </a:r>
          <a:endParaRPr lang="en-US" sz="1800" kern="1200" dirty="0"/>
        </a:p>
      </dsp:txBody>
      <dsp:txXfrm>
        <a:off x="1266801" y="2515428"/>
        <a:ext cx="3485799" cy="516501"/>
      </dsp:txXfrm>
    </dsp:sp>
    <dsp:sp modelId="{78C1C74F-8541-45ED-84CE-BF0958A552E2}">
      <dsp:nvSpPr>
        <dsp:cNvPr id="0" name=""/>
        <dsp:cNvSpPr/>
      </dsp:nvSpPr>
      <dsp:spPr>
        <a:xfrm>
          <a:off x="3830620" y="400811"/>
          <a:ext cx="356615" cy="356615"/>
        </a:xfrm>
        <a:prstGeom prst="downArrow">
          <a:avLst>
            <a:gd name="adj1" fmla="val 55000"/>
            <a:gd name="adj2" fmla="val 45000"/>
          </a:avLst>
        </a:prstGeom>
        <a:solidFill>
          <a:schemeClr val="accent3">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910858" y="400811"/>
        <a:ext cx="196139" cy="268353"/>
      </dsp:txXfrm>
    </dsp:sp>
    <dsp:sp modelId="{46B293C7-6633-4CA9-AE1F-364719FF63AB}">
      <dsp:nvSpPr>
        <dsp:cNvPr id="0" name=""/>
        <dsp:cNvSpPr/>
      </dsp:nvSpPr>
      <dsp:spPr>
        <a:xfrm>
          <a:off x="4143303" y="1025651"/>
          <a:ext cx="356615" cy="356615"/>
        </a:xfrm>
        <a:prstGeom prst="downArrow">
          <a:avLst>
            <a:gd name="adj1" fmla="val 55000"/>
            <a:gd name="adj2" fmla="val 45000"/>
          </a:avLst>
        </a:prstGeom>
        <a:solidFill>
          <a:schemeClr val="accent3">
            <a:alpha val="90000"/>
            <a:tint val="40000"/>
            <a:hueOff val="0"/>
            <a:satOff val="0"/>
            <a:lumOff val="0"/>
            <a:alphaOff val="-13333"/>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4223541" y="1025651"/>
        <a:ext cx="196139" cy="268353"/>
      </dsp:txXfrm>
    </dsp:sp>
    <dsp:sp modelId="{9CB11096-2F86-41BA-9F8D-995415FC4DC8}">
      <dsp:nvSpPr>
        <dsp:cNvPr id="0" name=""/>
        <dsp:cNvSpPr/>
      </dsp:nvSpPr>
      <dsp:spPr>
        <a:xfrm>
          <a:off x="4455986" y="1641347"/>
          <a:ext cx="356615" cy="356615"/>
        </a:xfrm>
        <a:prstGeom prst="downArrow">
          <a:avLst>
            <a:gd name="adj1" fmla="val 55000"/>
            <a:gd name="adj2" fmla="val 45000"/>
          </a:avLst>
        </a:prstGeom>
        <a:solidFill>
          <a:schemeClr val="accent3">
            <a:alpha val="90000"/>
            <a:tint val="40000"/>
            <a:hueOff val="0"/>
            <a:satOff val="0"/>
            <a:lumOff val="0"/>
            <a:alphaOff val="-26667"/>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4536224" y="1641347"/>
        <a:ext cx="196139" cy="268353"/>
      </dsp:txXfrm>
    </dsp:sp>
    <dsp:sp modelId="{3ABDDBEA-BAC1-44B5-8669-D4F606AC4C7B}">
      <dsp:nvSpPr>
        <dsp:cNvPr id="0" name=""/>
        <dsp:cNvSpPr/>
      </dsp:nvSpPr>
      <dsp:spPr>
        <a:xfrm>
          <a:off x="4768669" y="2272283"/>
          <a:ext cx="356615" cy="356615"/>
        </a:xfrm>
        <a:prstGeom prst="downArrow">
          <a:avLst>
            <a:gd name="adj1" fmla="val 55000"/>
            <a:gd name="adj2" fmla="val 45000"/>
          </a:avLst>
        </a:prstGeom>
        <a:solidFill>
          <a:schemeClr val="accent3">
            <a:alpha val="90000"/>
            <a:tint val="40000"/>
            <a:hueOff val="0"/>
            <a:satOff val="0"/>
            <a:lumOff val="0"/>
            <a:alphaOff val="-4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4848907" y="2272283"/>
        <a:ext cx="196139" cy="2683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43561-76DE-455D-BF4C-F0F5348873D6}">
      <dsp:nvSpPr>
        <dsp:cNvPr id="0" name=""/>
        <dsp:cNvSpPr/>
      </dsp:nvSpPr>
      <dsp:spPr>
        <a:xfrm>
          <a:off x="2286000" y="1383650"/>
          <a:ext cx="1617361" cy="280699"/>
        </a:xfrm>
        <a:custGeom>
          <a:avLst/>
          <a:gdLst/>
          <a:ahLst/>
          <a:cxnLst/>
          <a:rect l="0" t="0" r="0" b="0"/>
          <a:pathLst>
            <a:path>
              <a:moveTo>
                <a:pt x="0" y="0"/>
              </a:moveTo>
              <a:lnTo>
                <a:pt x="0" y="140349"/>
              </a:lnTo>
              <a:lnTo>
                <a:pt x="1617361" y="140349"/>
              </a:lnTo>
              <a:lnTo>
                <a:pt x="1617361" y="2806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DDCE0B-AC76-49B9-AFED-03E7C5B9F0E7}">
      <dsp:nvSpPr>
        <dsp:cNvPr id="0" name=""/>
        <dsp:cNvSpPr/>
      </dsp:nvSpPr>
      <dsp:spPr>
        <a:xfrm>
          <a:off x="2240280" y="1383650"/>
          <a:ext cx="91440" cy="280699"/>
        </a:xfrm>
        <a:custGeom>
          <a:avLst/>
          <a:gdLst/>
          <a:ahLst/>
          <a:cxnLst/>
          <a:rect l="0" t="0" r="0" b="0"/>
          <a:pathLst>
            <a:path>
              <a:moveTo>
                <a:pt x="45720" y="0"/>
              </a:moveTo>
              <a:lnTo>
                <a:pt x="45720" y="2806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FC2E06-C8EC-416B-A186-5FB963FF086F}">
      <dsp:nvSpPr>
        <dsp:cNvPr id="0" name=""/>
        <dsp:cNvSpPr/>
      </dsp:nvSpPr>
      <dsp:spPr>
        <a:xfrm>
          <a:off x="668638" y="1383650"/>
          <a:ext cx="1617361" cy="280699"/>
        </a:xfrm>
        <a:custGeom>
          <a:avLst/>
          <a:gdLst/>
          <a:ahLst/>
          <a:cxnLst/>
          <a:rect l="0" t="0" r="0" b="0"/>
          <a:pathLst>
            <a:path>
              <a:moveTo>
                <a:pt x="1617361" y="0"/>
              </a:moveTo>
              <a:lnTo>
                <a:pt x="1617361" y="140349"/>
              </a:lnTo>
              <a:lnTo>
                <a:pt x="0" y="140349"/>
              </a:lnTo>
              <a:lnTo>
                <a:pt x="0" y="2806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89FED7-54D7-47AA-9E01-1AAE5073F095}">
      <dsp:nvSpPr>
        <dsp:cNvPr id="0" name=""/>
        <dsp:cNvSpPr/>
      </dsp:nvSpPr>
      <dsp:spPr>
        <a:xfrm>
          <a:off x="1857375" y="715319"/>
          <a:ext cx="857248" cy="668331"/>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31705E-BB12-4359-9B87-59A9954E0E9A}">
      <dsp:nvSpPr>
        <dsp:cNvPr id="0" name=""/>
        <dsp:cNvSpPr/>
      </dsp:nvSpPr>
      <dsp:spPr>
        <a:xfrm>
          <a:off x="1857375" y="715319"/>
          <a:ext cx="857248" cy="668331"/>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776142-233C-4394-8CAF-F0D2154FDACE}">
      <dsp:nvSpPr>
        <dsp:cNvPr id="0" name=""/>
        <dsp:cNvSpPr/>
      </dsp:nvSpPr>
      <dsp:spPr>
        <a:xfrm>
          <a:off x="1428751" y="835618"/>
          <a:ext cx="1714497" cy="42773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 Utility Calculation</a:t>
          </a:r>
        </a:p>
      </dsp:txBody>
      <dsp:txXfrm>
        <a:off x="1428751" y="835618"/>
        <a:ext cx="1714497" cy="427732"/>
      </dsp:txXfrm>
    </dsp:sp>
    <dsp:sp modelId="{46DC5248-BB67-46B1-AAE7-0164C8A51AF9}">
      <dsp:nvSpPr>
        <dsp:cNvPr id="0" name=""/>
        <dsp:cNvSpPr/>
      </dsp:nvSpPr>
      <dsp:spPr>
        <a:xfrm>
          <a:off x="334472" y="1664349"/>
          <a:ext cx="668331" cy="668331"/>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E2FB01-C8FD-4F6C-AEE0-74C57493B0E4}">
      <dsp:nvSpPr>
        <dsp:cNvPr id="0" name=""/>
        <dsp:cNvSpPr/>
      </dsp:nvSpPr>
      <dsp:spPr>
        <a:xfrm>
          <a:off x="334472" y="1664349"/>
          <a:ext cx="668331" cy="668331"/>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512ED5-5FCE-4855-85F4-4A50C859704A}">
      <dsp:nvSpPr>
        <dsp:cNvPr id="0" name=""/>
        <dsp:cNvSpPr/>
      </dsp:nvSpPr>
      <dsp:spPr>
        <a:xfrm>
          <a:off x="306" y="1784649"/>
          <a:ext cx="1336662" cy="42773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Cost Based Utility</a:t>
          </a:r>
        </a:p>
      </dsp:txBody>
      <dsp:txXfrm>
        <a:off x="306" y="1784649"/>
        <a:ext cx="1336662" cy="427732"/>
      </dsp:txXfrm>
    </dsp:sp>
    <dsp:sp modelId="{B4EF4BA3-C1A4-4581-813B-318078BB1672}">
      <dsp:nvSpPr>
        <dsp:cNvPr id="0" name=""/>
        <dsp:cNvSpPr/>
      </dsp:nvSpPr>
      <dsp:spPr>
        <a:xfrm>
          <a:off x="1951834" y="1664349"/>
          <a:ext cx="668331" cy="668331"/>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6B15B8-8341-4092-BA97-8215D3CBEA78}">
      <dsp:nvSpPr>
        <dsp:cNvPr id="0" name=""/>
        <dsp:cNvSpPr/>
      </dsp:nvSpPr>
      <dsp:spPr>
        <a:xfrm>
          <a:off x="1951834" y="1664349"/>
          <a:ext cx="668331" cy="668331"/>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A7D7F5-1DA6-4BDB-99BD-3F54770FA290}">
      <dsp:nvSpPr>
        <dsp:cNvPr id="0" name=""/>
        <dsp:cNvSpPr/>
      </dsp:nvSpPr>
      <dsp:spPr>
        <a:xfrm>
          <a:off x="1617668" y="1784649"/>
          <a:ext cx="1336662" cy="42773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Time Based Utility</a:t>
          </a:r>
        </a:p>
      </dsp:txBody>
      <dsp:txXfrm>
        <a:off x="1617668" y="1784649"/>
        <a:ext cx="1336662" cy="427732"/>
      </dsp:txXfrm>
    </dsp:sp>
    <dsp:sp modelId="{532CE5BB-1954-41BD-9C96-0D9E520DB38C}">
      <dsp:nvSpPr>
        <dsp:cNvPr id="0" name=""/>
        <dsp:cNvSpPr/>
      </dsp:nvSpPr>
      <dsp:spPr>
        <a:xfrm>
          <a:off x="3569196" y="1664349"/>
          <a:ext cx="668331" cy="668331"/>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881A35-41E5-450E-A0CB-688A5484EF1E}">
      <dsp:nvSpPr>
        <dsp:cNvPr id="0" name=""/>
        <dsp:cNvSpPr/>
      </dsp:nvSpPr>
      <dsp:spPr>
        <a:xfrm>
          <a:off x="3569196" y="1664349"/>
          <a:ext cx="668331" cy="668331"/>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0BBD50-BE70-4B90-A0ED-3AFA7FCC36D2}">
      <dsp:nvSpPr>
        <dsp:cNvPr id="0" name=""/>
        <dsp:cNvSpPr/>
      </dsp:nvSpPr>
      <dsp:spPr>
        <a:xfrm>
          <a:off x="3235030" y="1784649"/>
          <a:ext cx="1336662" cy="42773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Reputation Based Utility</a:t>
          </a:r>
        </a:p>
      </dsp:txBody>
      <dsp:txXfrm>
        <a:off x="3235030" y="1784649"/>
        <a:ext cx="1336662" cy="42773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r>
              <a:rPr lang="en-US" sz="1100" b="0" i="0" u="none" strike="noStrike" cap="none" baseline="0" dirty="0">
                <a:solidFill>
                  <a:srgbClr val="000000"/>
                </a:solidFill>
                <a:latin typeface="Arial"/>
                <a:ea typeface="Arial"/>
                <a:cs typeface="Arial"/>
                <a:sym typeface="Arial"/>
              </a:rPr>
              <a:t>have made a trade-off between the execution speedup and selection of reliable worker devices in the MDC environment. However, In their environment, worker devices need to participate in the MDC system spontaneously. Workers have not provided any payment for the execution of the tasks.</a:t>
            </a:r>
          </a:p>
          <a:p>
            <a:r>
              <a:rPr lang="en-US" sz="1100" b="0" i="0" u="none" strike="noStrike" cap="none" baseline="0" dirty="0">
                <a:solidFill>
                  <a:srgbClr val="000000"/>
                </a:solidFill>
                <a:latin typeface="Arial"/>
                <a:ea typeface="Arial"/>
                <a:cs typeface="Arial"/>
                <a:sym typeface="Arial"/>
              </a:rPr>
              <a:t>Circa [22] has offloaded the tasks to some mobile devices within the same vicinity. Their main target is to identify a group of mobile devices to do the same offloading task. However, they have not considered the energy level of those mobile devices.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60170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8: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4784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p2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8c21d84c83_2_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8c21d84c83_2_9: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8c21d84c83_2_2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g8c21d84c83_2_2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8c21d84c83_2_3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8c21d84c83_2_35: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8c20c7be4d_0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g8c20c7be4d_0_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c5588ee7e_0_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8c5588ee7e_0_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8c5588ee7e_0_1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8c5588ee7e_0_18: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1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1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1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1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b="0" i="0" u="none" strike="noStrike" kern="1200" cap="none" dirty="0">
                <a:solidFill>
                  <a:schemeClr val="tx1"/>
                </a:solidFill>
                <a:effectLst/>
                <a:latin typeface="Arial"/>
                <a:ea typeface="Arial"/>
                <a:cs typeface="Arial"/>
                <a:sym typeface="Arial"/>
              </a:rPr>
              <a:t>With the advancement of mobile computing technologies computation intensive mobile applications like pattern or gesture recognition, health monitoring and diagnosis, mobile biometric, reality augmentation, video and image processing etc.</a:t>
            </a:r>
            <a:r>
              <a:rPr lang="en-US" sz="1100" b="0" i="0" u="none" strike="noStrike" kern="1200" cap="none" baseline="0" dirty="0">
                <a:solidFill>
                  <a:schemeClr val="tx1"/>
                </a:solidFill>
                <a:effectLst/>
                <a:latin typeface="Arial"/>
                <a:ea typeface="Arial"/>
                <a:cs typeface="Arial"/>
                <a:sym typeface="Arial"/>
              </a:rPr>
              <a:t> are very much common mobile applications</a:t>
            </a:r>
            <a:r>
              <a:rPr lang="en-US" sz="1100" b="0" i="0" u="none" strike="noStrike" kern="1200" cap="none" dirty="0">
                <a:solidFill>
                  <a:schemeClr val="tx1"/>
                </a:solidFill>
                <a:effectLst/>
                <a:latin typeface="Arial"/>
                <a:ea typeface="Arial"/>
                <a:cs typeface="Arial"/>
                <a:sym typeface="Arial"/>
              </a:rPr>
              <a:t>. A recent study shows that around 178 billion apps were downloaded in 2017</a:t>
            </a:r>
            <a:r>
              <a:rPr lang="en-US" sz="1100" b="0" i="0" u="none" strike="noStrike" kern="1200" cap="none" baseline="0" dirty="0">
                <a:solidFill>
                  <a:schemeClr val="tx1"/>
                </a:solidFill>
                <a:effectLst/>
                <a:latin typeface="Arial"/>
                <a:ea typeface="Arial"/>
                <a:cs typeface="Arial"/>
                <a:sym typeface="Arial"/>
              </a:rPr>
              <a:t> predicted that</a:t>
            </a:r>
            <a:r>
              <a:rPr lang="en-US" sz="1100" b="0" i="0" u="none" strike="noStrike" kern="1200" cap="none" dirty="0">
                <a:solidFill>
                  <a:schemeClr val="tx1"/>
                </a:solidFill>
                <a:effectLst/>
                <a:latin typeface="Arial"/>
                <a:ea typeface="Arial"/>
                <a:cs typeface="Arial"/>
                <a:sym typeface="Arial"/>
              </a:rPr>
              <a:t> to grow to 258 billion by 2022 giving a</a:t>
            </a:r>
            <a:r>
              <a:rPr lang="en-US" sz="1100" b="0" i="0" u="none" strike="noStrike" kern="1200" cap="none" baseline="0" dirty="0">
                <a:solidFill>
                  <a:schemeClr val="tx1"/>
                </a:solidFill>
                <a:effectLst/>
                <a:latin typeface="Arial"/>
                <a:ea typeface="Arial"/>
                <a:cs typeface="Arial"/>
                <a:sym typeface="Arial"/>
              </a:rPr>
              <a:t> massive </a:t>
            </a:r>
            <a:r>
              <a:rPr lang="en-US" sz="1100" b="0" i="0" u="none" strike="noStrike" kern="1200" cap="none" dirty="0">
                <a:solidFill>
                  <a:schemeClr val="tx1"/>
                </a:solidFill>
                <a:effectLst/>
                <a:latin typeface="Arial"/>
                <a:ea typeface="Arial"/>
                <a:cs typeface="Arial"/>
                <a:sym typeface="Arial"/>
              </a:rPr>
              <a:t> increase in just five years.  And the projected revenue from these apps will increase 120% in the next five years.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1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1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1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4: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b="0" i="0" u="none" strike="noStrike" kern="1200" cap="none" dirty="0">
                <a:solidFill>
                  <a:schemeClr val="tx1"/>
                </a:solidFill>
                <a:effectLst/>
                <a:latin typeface="Arial"/>
                <a:ea typeface="Arial"/>
                <a:cs typeface="Arial"/>
                <a:sym typeface="Arial"/>
              </a:rPr>
              <a:t>Mobile Device Cloud (MDC) where compute-intensive application tasks are offloaded to nearby mobile devices.</a:t>
            </a:r>
            <a:r>
              <a:rPr lang="en-US" sz="1100" b="0" i="0" u="none" strike="noStrike" kern="1200" cap="none" baseline="0" dirty="0">
                <a:solidFill>
                  <a:schemeClr val="tx1"/>
                </a:solidFill>
                <a:effectLst/>
                <a:latin typeface="Arial"/>
                <a:ea typeface="Arial"/>
                <a:cs typeface="Arial"/>
                <a:sym typeface="Arial"/>
              </a:rPr>
              <a:t> </a:t>
            </a:r>
            <a:r>
              <a:rPr lang="en-US" sz="1100" b="0" i="0" u="none" strike="noStrike" kern="1200" cap="none" dirty="0">
                <a:solidFill>
                  <a:schemeClr val="tx1"/>
                </a:solidFill>
                <a:effectLst/>
                <a:latin typeface="Arial"/>
                <a:ea typeface="Arial"/>
                <a:cs typeface="Arial"/>
                <a:sym typeface="Arial"/>
              </a:rPr>
              <a:t>The key philosophy of this MDC technology is to exploit the underutilized resources of nearby mobile devices. Since executors in MDC are located closer to the initiators, the energy consumption, communication latency or response delay have been reduced significantly compared to cloud based solutions.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b="0" i="0" u="none" strike="noStrike" kern="1200" cap="none" dirty="0">
                <a:solidFill>
                  <a:schemeClr val="tx1"/>
                </a:solidFill>
                <a:effectLst/>
                <a:latin typeface="Arial"/>
                <a:ea typeface="Arial"/>
                <a:cs typeface="Arial"/>
                <a:sym typeface="Arial"/>
              </a:rPr>
              <a:t>With the advancement of mobile computing technologies computation intensive mobile applications like pattern or gesture recognition, health monitoring and diagnosis, mobile biometric, reality augmentation, video and image processing etc.</a:t>
            </a:r>
            <a:r>
              <a:rPr lang="en-US" sz="1100" b="0" i="0" u="none" strike="noStrike" kern="1200" cap="none" baseline="0" dirty="0">
                <a:solidFill>
                  <a:schemeClr val="tx1"/>
                </a:solidFill>
                <a:effectLst/>
                <a:latin typeface="Arial"/>
                <a:ea typeface="Arial"/>
                <a:cs typeface="Arial"/>
                <a:sym typeface="Arial"/>
              </a:rPr>
              <a:t> are very much common mobile applications</a:t>
            </a:r>
            <a:r>
              <a:rPr lang="en-US" sz="1100" b="0" i="0" u="none" strike="noStrike" kern="1200" cap="none" dirty="0">
                <a:solidFill>
                  <a:schemeClr val="tx1"/>
                </a:solidFill>
                <a:effectLst/>
                <a:latin typeface="Arial"/>
                <a:ea typeface="Arial"/>
                <a:cs typeface="Arial"/>
                <a:sym typeface="Arial"/>
              </a:rPr>
              <a:t>. A recent study shows that around 178 billion apps were downloaded in 2017</a:t>
            </a:r>
            <a:r>
              <a:rPr lang="en-US" sz="1100" b="0" i="0" u="none" strike="noStrike" kern="1200" cap="none" baseline="0" dirty="0">
                <a:solidFill>
                  <a:schemeClr val="tx1"/>
                </a:solidFill>
                <a:effectLst/>
                <a:latin typeface="Arial"/>
                <a:ea typeface="Arial"/>
                <a:cs typeface="Arial"/>
                <a:sym typeface="Arial"/>
              </a:rPr>
              <a:t> predicted that</a:t>
            </a:r>
            <a:r>
              <a:rPr lang="en-US" sz="1100" b="0" i="0" u="none" strike="noStrike" kern="1200" cap="none" dirty="0">
                <a:solidFill>
                  <a:schemeClr val="tx1"/>
                </a:solidFill>
                <a:effectLst/>
                <a:latin typeface="Arial"/>
                <a:ea typeface="Arial"/>
                <a:cs typeface="Arial"/>
                <a:sym typeface="Arial"/>
              </a:rPr>
              <a:t> to grow to 258 billion by 2022 giving a</a:t>
            </a:r>
            <a:r>
              <a:rPr lang="en-US" sz="1100" b="0" i="0" u="none" strike="noStrike" kern="1200" cap="none" baseline="0" dirty="0">
                <a:solidFill>
                  <a:schemeClr val="tx1"/>
                </a:solidFill>
                <a:effectLst/>
                <a:latin typeface="Arial"/>
                <a:ea typeface="Arial"/>
                <a:cs typeface="Arial"/>
                <a:sym typeface="Arial"/>
              </a:rPr>
              <a:t> massive </a:t>
            </a:r>
            <a:r>
              <a:rPr lang="en-US" sz="1100" b="0" i="0" u="none" strike="noStrike" kern="1200" cap="none" dirty="0">
                <a:solidFill>
                  <a:schemeClr val="tx1"/>
                </a:solidFill>
                <a:effectLst/>
                <a:latin typeface="Arial"/>
                <a:ea typeface="Arial"/>
                <a:cs typeface="Arial"/>
                <a:sym typeface="Arial"/>
              </a:rPr>
              <a:t> increase in just five years.  And the projected revenue from these apps will increase 120% in the next five years.</a:t>
            </a:r>
            <a:endParaRPr/>
          </a:p>
        </p:txBody>
      </p:sp>
    </p:spTree>
    <p:extLst>
      <p:ext uri="{BB962C8B-B14F-4D97-AF65-F5344CB8AC3E}">
        <p14:creationId xmlns:p14="http://schemas.microsoft.com/office/powerpoint/2010/main" val="2166164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kern="1200" cap="none" dirty="0">
                <a:solidFill>
                  <a:schemeClr val="tx1"/>
                </a:solidFill>
                <a:effectLst/>
                <a:latin typeface="Arial"/>
                <a:ea typeface="Arial"/>
                <a:cs typeface="Arial"/>
                <a:sym typeface="Arial"/>
              </a:rPr>
              <a:t>However, mobile devices suffer</a:t>
            </a:r>
            <a:r>
              <a:rPr lang="en-US" sz="1100" b="0" i="0" u="none" strike="noStrike" kern="1200" cap="none" baseline="0" dirty="0">
                <a:solidFill>
                  <a:schemeClr val="tx1"/>
                </a:solidFill>
                <a:effectLst/>
                <a:latin typeface="Arial"/>
                <a:ea typeface="Arial"/>
                <a:cs typeface="Arial"/>
                <a:sym typeface="Arial"/>
              </a:rPr>
              <a:t> from</a:t>
            </a:r>
            <a:r>
              <a:rPr lang="en-US" sz="1100" b="0" i="0" u="none" strike="noStrike" kern="1200" cap="none" dirty="0">
                <a:solidFill>
                  <a:schemeClr val="tx1"/>
                </a:solidFill>
                <a:effectLst/>
                <a:latin typeface="Arial"/>
                <a:ea typeface="Arial"/>
                <a:cs typeface="Arial"/>
                <a:sym typeface="Arial"/>
              </a:rPr>
              <a:t> resource constraints like low CPU power, insufficient memory and storage size, limited bandwidth and limited battery power. As a result, execution of these applications on mobile devices, most of the time, is not feasible for various issues i.e. delay, energy, </a:t>
            </a:r>
            <a:r>
              <a:rPr lang="en-US" sz="1100" b="0" i="0" u="none" strike="noStrike" kern="1200" cap="none" dirty="0" err="1">
                <a:solidFill>
                  <a:schemeClr val="tx1"/>
                </a:solidFill>
                <a:effectLst/>
                <a:latin typeface="Arial"/>
                <a:ea typeface="Arial"/>
                <a:cs typeface="Arial"/>
                <a:sym typeface="Arial"/>
              </a:rPr>
              <a:t>QoS</a:t>
            </a:r>
            <a:r>
              <a:rPr lang="en-US" sz="1100" b="0" i="0" u="none" strike="noStrike" kern="1200" cap="none" dirty="0">
                <a:solidFill>
                  <a:schemeClr val="tx1"/>
                </a:solidFill>
                <a:effectLst/>
                <a:latin typeface="Arial"/>
                <a:ea typeface="Arial"/>
                <a:cs typeface="Arial"/>
                <a:sym typeface="Arial"/>
              </a:rPr>
              <a:t> etc.</a:t>
            </a: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8" name="Google Shape;428;p28: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8" name="Google Shape;428;p28: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b="0" i="0" u="none" strike="noStrike" kern="1200" cap="none" dirty="0">
                <a:solidFill>
                  <a:schemeClr val="tx1"/>
                </a:solidFill>
                <a:effectLst/>
                <a:latin typeface="Arial"/>
                <a:ea typeface="Arial"/>
                <a:cs typeface="Arial"/>
                <a:sym typeface="Arial"/>
              </a:rPr>
              <a:t>With the advancement of mobile computing technologies computation intensive mobile applications like pattern or gesture recognition, health monitoring and diagnosis, mobile biometric, reality augmentation, video and image processing etc.</a:t>
            </a:r>
            <a:r>
              <a:rPr lang="en-US" sz="1100" b="0" i="0" u="none" strike="noStrike" kern="1200" cap="none" baseline="0" dirty="0">
                <a:solidFill>
                  <a:schemeClr val="tx1"/>
                </a:solidFill>
                <a:effectLst/>
                <a:latin typeface="Arial"/>
                <a:ea typeface="Arial"/>
                <a:cs typeface="Arial"/>
                <a:sym typeface="Arial"/>
              </a:rPr>
              <a:t> are very much common mobile applications</a:t>
            </a:r>
            <a:r>
              <a:rPr lang="en-US" sz="1100" b="0" i="0" u="none" strike="noStrike" kern="1200" cap="none" dirty="0">
                <a:solidFill>
                  <a:schemeClr val="tx1"/>
                </a:solidFill>
                <a:effectLst/>
                <a:latin typeface="Arial"/>
                <a:ea typeface="Arial"/>
                <a:cs typeface="Arial"/>
                <a:sym typeface="Arial"/>
              </a:rPr>
              <a:t>. A recent study shows that around 178 billion apps were downloaded in 2017</a:t>
            </a:r>
            <a:r>
              <a:rPr lang="en-US" sz="1100" b="0" i="0" u="none" strike="noStrike" kern="1200" cap="none" baseline="0" dirty="0">
                <a:solidFill>
                  <a:schemeClr val="tx1"/>
                </a:solidFill>
                <a:effectLst/>
                <a:latin typeface="Arial"/>
                <a:ea typeface="Arial"/>
                <a:cs typeface="Arial"/>
                <a:sym typeface="Arial"/>
              </a:rPr>
              <a:t> predicted that</a:t>
            </a:r>
            <a:r>
              <a:rPr lang="en-US" sz="1100" b="0" i="0" u="none" strike="noStrike" kern="1200" cap="none" dirty="0">
                <a:solidFill>
                  <a:schemeClr val="tx1"/>
                </a:solidFill>
                <a:effectLst/>
                <a:latin typeface="Arial"/>
                <a:ea typeface="Arial"/>
                <a:cs typeface="Arial"/>
                <a:sym typeface="Arial"/>
              </a:rPr>
              <a:t> to grow to 258 billion by 2022 giving a</a:t>
            </a:r>
            <a:r>
              <a:rPr lang="en-US" sz="1100" b="0" i="0" u="none" strike="noStrike" kern="1200" cap="none" baseline="0" dirty="0">
                <a:solidFill>
                  <a:schemeClr val="tx1"/>
                </a:solidFill>
                <a:effectLst/>
                <a:latin typeface="Arial"/>
                <a:ea typeface="Arial"/>
                <a:cs typeface="Arial"/>
                <a:sym typeface="Arial"/>
              </a:rPr>
              <a:t> massive </a:t>
            </a:r>
            <a:r>
              <a:rPr lang="en-US" sz="1100" b="0" i="0" u="none" strike="noStrike" kern="1200" cap="none" dirty="0">
                <a:solidFill>
                  <a:schemeClr val="tx1"/>
                </a:solidFill>
                <a:effectLst/>
                <a:latin typeface="Arial"/>
                <a:ea typeface="Arial"/>
                <a:cs typeface="Arial"/>
                <a:sym typeface="Arial"/>
              </a:rPr>
              <a:t> increase in just five years.  And the projected revenue from these apps will increase 120% in the next five years.</a:t>
            </a:r>
            <a:endParaRPr/>
          </a:p>
        </p:txBody>
      </p:sp>
    </p:spTree>
    <p:extLst>
      <p:ext uri="{BB962C8B-B14F-4D97-AF65-F5344CB8AC3E}">
        <p14:creationId xmlns:p14="http://schemas.microsoft.com/office/powerpoint/2010/main" val="3849945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8c21d84c83_0_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g8c21d84c83_0_5: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8c21d84c83_0_1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8c21d84c83_0_15: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6: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3781" y="744575"/>
            <a:ext cx="639045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3900"/>
            </a:lvl1pPr>
            <a:lvl2pPr lvl="1" algn="ctr">
              <a:lnSpc>
                <a:spcPct val="100000"/>
              </a:lnSpc>
              <a:spcBef>
                <a:spcPts val="0"/>
              </a:spcBef>
              <a:spcAft>
                <a:spcPts val="0"/>
              </a:spcAft>
              <a:buSzPts val="5200"/>
              <a:buNone/>
              <a:defRPr sz="3900"/>
            </a:lvl2pPr>
            <a:lvl3pPr lvl="2" algn="ctr">
              <a:lnSpc>
                <a:spcPct val="100000"/>
              </a:lnSpc>
              <a:spcBef>
                <a:spcPts val="0"/>
              </a:spcBef>
              <a:spcAft>
                <a:spcPts val="0"/>
              </a:spcAft>
              <a:buSzPts val="5200"/>
              <a:buNone/>
              <a:defRPr sz="3900"/>
            </a:lvl3pPr>
            <a:lvl4pPr lvl="3" algn="ctr">
              <a:lnSpc>
                <a:spcPct val="100000"/>
              </a:lnSpc>
              <a:spcBef>
                <a:spcPts val="0"/>
              </a:spcBef>
              <a:spcAft>
                <a:spcPts val="0"/>
              </a:spcAft>
              <a:buSzPts val="5200"/>
              <a:buNone/>
              <a:defRPr sz="3900"/>
            </a:lvl4pPr>
            <a:lvl5pPr lvl="4" algn="ctr">
              <a:lnSpc>
                <a:spcPct val="100000"/>
              </a:lnSpc>
              <a:spcBef>
                <a:spcPts val="0"/>
              </a:spcBef>
              <a:spcAft>
                <a:spcPts val="0"/>
              </a:spcAft>
              <a:buSzPts val="5200"/>
              <a:buNone/>
              <a:defRPr sz="3900"/>
            </a:lvl5pPr>
            <a:lvl6pPr lvl="5" algn="ctr">
              <a:lnSpc>
                <a:spcPct val="100000"/>
              </a:lnSpc>
              <a:spcBef>
                <a:spcPts val="0"/>
              </a:spcBef>
              <a:spcAft>
                <a:spcPts val="0"/>
              </a:spcAft>
              <a:buSzPts val="5200"/>
              <a:buNone/>
              <a:defRPr sz="3900"/>
            </a:lvl6pPr>
            <a:lvl7pPr lvl="6" algn="ctr">
              <a:lnSpc>
                <a:spcPct val="100000"/>
              </a:lnSpc>
              <a:spcBef>
                <a:spcPts val="0"/>
              </a:spcBef>
              <a:spcAft>
                <a:spcPts val="0"/>
              </a:spcAft>
              <a:buSzPts val="5200"/>
              <a:buNone/>
              <a:defRPr sz="3900"/>
            </a:lvl7pPr>
            <a:lvl8pPr lvl="7" algn="ctr">
              <a:lnSpc>
                <a:spcPct val="100000"/>
              </a:lnSpc>
              <a:spcBef>
                <a:spcPts val="0"/>
              </a:spcBef>
              <a:spcAft>
                <a:spcPts val="0"/>
              </a:spcAft>
              <a:buSzPts val="5200"/>
              <a:buNone/>
              <a:defRPr sz="3900"/>
            </a:lvl8pPr>
            <a:lvl9pPr lvl="8" algn="ctr">
              <a:lnSpc>
                <a:spcPct val="100000"/>
              </a:lnSpc>
              <a:spcBef>
                <a:spcPts val="0"/>
              </a:spcBef>
              <a:spcAft>
                <a:spcPts val="0"/>
              </a:spcAft>
              <a:buSzPts val="5200"/>
              <a:buNone/>
              <a:defRPr sz="3900"/>
            </a:lvl9pPr>
          </a:lstStyle>
          <a:p>
            <a:endParaRPr/>
          </a:p>
        </p:txBody>
      </p:sp>
      <p:sp>
        <p:nvSpPr>
          <p:cNvPr id="11" name="Google Shape;11;p2"/>
          <p:cNvSpPr txBox="1">
            <a:spLocks noGrp="1"/>
          </p:cNvSpPr>
          <p:nvPr>
            <p:ph type="subTitle" idx="1"/>
          </p:nvPr>
        </p:nvSpPr>
        <p:spPr>
          <a:xfrm>
            <a:off x="233775" y="2834125"/>
            <a:ext cx="639045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a:endParaRPr/>
          </a:p>
        </p:txBody>
      </p:sp>
      <p:sp>
        <p:nvSpPr>
          <p:cNvPr id="12" name="Google Shape;12;p2"/>
          <p:cNvSpPr txBox="1">
            <a:spLocks noGrp="1"/>
          </p:cNvSpPr>
          <p:nvPr>
            <p:ph type="sldNum" idx="12"/>
          </p:nvPr>
        </p:nvSpPr>
        <p:spPr>
          <a:xfrm>
            <a:off x="6343650" y="133350"/>
            <a:ext cx="411525"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5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429000" y="-125"/>
            <a:ext cx="3429000" cy="5143500"/>
          </a:xfrm>
          <a:prstGeom prst="rect">
            <a:avLst/>
          </a:prstGeom>
          <a:solidFill>
            <a:schemeClr val="lt2"/>
          </a:solidFill>
          <a:ln>
            <a:noFill/>
          </a:ln>
        </p:spPr>
        <p:txBody>
          <a:bodyPr spcFirstLastPara="1" wrap="square" lIns="68569" tIns="68569" rIns="68569" bIns="68569"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199125" y="1233175"/>
            <a:ext cx="30339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3150"/>
            </a:lvl1pPr>
            <a:lvl2pPr lvl="1" algn="ctr">
              <a:lnSpc>
                <a:spcPct val="100000"/>
              </a:lnSpc>
              <a:spcBef>
                <a:spcPts val="0"/>
              </a:spcBef>
              <a:spcAft>
                <a:spcPts val="0"/>
              </a:spcAft>
              <a:buSzPts val="4200"/>
              <a:buNone/>
              <a:defRPr sz="3150"/>
            </a:lvl2pPr>
            <a:lvl3pPr lvl="2" algn="ctr">
              <a:lnSpc>
                <a:spcPct val="100000"/>
              </a:lnSpc>
              <a:spcBef>
                <a:spcPts val="0"/>
              </a:spcBef>
              <a:spcAft>
                <a:spcPts val="0"/>
              </a:spcAft>
              <a:buSzPts val="4200"/>
              <a:buNone/>
              <a:defRPr sz="3150"/>
            </a:lvl3pPr>
            <a:lvl4pPr lvl="3" algn="ctr">
              <a:lnSpc>
                <a:spcPct val="100000"/>
              </a:lnSpc>
              <a:spcBef>
                <a:spcPts val="0"/>
              </a:spcBef>
              <a:spcAft>
                <a:spcPts val="0"/>
              </a:spcAft>
              <a:buSzPts val="4200"/>
              <a:buNone/>
              <a:defRPr sz="3150"/>
            </a:lvl4pPr>
            <a:lvl5pPr lvl="4" algn="ctr">
              <a:lnSpc>
                <a:spcPct val="100000"/>
              </a:lnSpc>
              <a:spcBef>
                <a:spcPts val="0"/>
              </a:spcBef>
              <a:spcAft>
                <a:spcPts val="0"/>
              </a:spcAft>
              <a:buSzPts val="4200"/>
              <a:buNone/>
              <a:defRPr sz="3150"/>
            </a:lvl5pPr>
            <a:lvl6pPr lvl="5" algn="ctr">
              <a:lnSpc>
                <a:spcPct val="100000"/>
              </a:lnSpc>
              <a:spcBef>
                <a:spcPts val="0"/>
              </a:spcBef>
              <a:spcAft>
                <a:spcPts val="0"/>
              </a:spcAft>
              <a:buSzPts val="4200"/>
              <a:buNone/>
              <a:defRPr sz="3150"/>
            </a:lvl6pPr>
            <a:lvl7pPr lvl="6" algn="ctr">
              <a:lnSpc>
                <a:spcPct val="100000"/>
              </a:lnSpc>
              <a:spcBef>
                <a:spcPts val="0"/>
              </a:spcBef>
              <a:spcAft>
                <a:spcPts val="0"/>
              </a:spcAft>
              <a:buSzPts val="4200"/>
              <a:buNone/>
              <a:defRPr sz="3150"/>
            </a:lvl7pPr>
            <a:lvl8pPr lvl="7" algn="ctr">
              <a:lnSpc>
                <a:spcPct val="100000"/>
              </a:lnSpc>
              <a:spcBef>
                <a:spcPts val="0"/>
              </a:spcBef>
              <a:spcAft>
                <a:spcPts val="0"/>
              </a:spcAft>
              <a:buSzPts val="4200"/>
              <a:buNone/>
              <a:defRPr sz="3150"/>
            </a:lvl8pPr>
            <a:lvl9pPr lvl="8" algn="ctr">
              <a:lnSpc>
                <a:spcPct val="100000"/>
              </a:lnSpc>
              <a:spcBef>
                <a:spcPts val="0"/>
              </a:spcBef>
              <a:spcAft>
                <a:spcPts val="0"/>
              </a:spcAft>
              <a:buSzPts val="4200"/>
              <a:buNone/>
              <a:defRPr sz="3150"/>
            </a:lvl9pPr>
          </a:lstStyle>
          <a:p>
            <a:endParaRPr/>
          </a:p>
        </p:txBody>
      </p:sp>
      <p:sp>
        <p:nvSpPr>
          <p:cNvPr id="38" name="Google Shape;38;p9"/>
          <p:cNvSpPr txBox="1">
            <a:spLocks noGrp="1"/>
          </p:cNvSpPr>
          <p:nvPr>
            <p:ph type="subTitle" idx="1"/>
          </p:nvPr>
        </p:nvSpPr>
        <p:spPr>
          <a:xfrm>
            <a:off x="199125" y="2803075"/>
            <a:ext cx="30339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575"/>
            </a:lvl1pPr>
            <a:lvl2pPr lvl="1" algn="ctr">
              <a:lnSpc>
                <a:spcPct val="100000"/>
              </a:lnSpc>
              <a:spcBef>
                <a:spcPts val="0"/>
              </a:spcBef>
              <a:spcAft>
                <a:spcPts val="0"/>
              </a:spcAft>
              <a:buSzPts val="2100"/>
              <a:buNone/>
              <a:defRPr sz="1575"/>
            </a:lvl2pPr>
            <a:lvl3pPr lvl="2" algn="ctr">
              <a:lnSpc>
                <a:spcPct val="100000"/>
              </a:lnSpc>
              <a:spcBef>
                <a:spcPts val="0"/>
              </a:spcBef>
              <a:spcAft>
                <a:spcPts val="0"/>
              </a:spcAft>
              <a:buSzPts val="2100"/>
              <a:buNone/>
              <a:defRPr sz="1575"/>
            </a:lvl3pPr>
            <a:lvl4pPr lvl="3" algn="ctr">
              <a:lnSpc>
                <a:spcPct val="100000"/>
              </a:lnSpc>
              <a:spcBef>
                <a:spcPts val="0"/>
              </a:spcBef>
              <a:spcAft>
                <a:spcPts val="0"/>
              </a:spcAft>
              <a:buSzPts val="2100"/>
              <a:buNone/>
              <a:defRPr sz="1575"/>
            </a:lvl4pPr>
            <a:lvl5pPr lvl="4" algn="ctr">
              <a:lnSpc>
                <a:spcPct val="100000"/>
              </a:lnSpc>
              <a:spcBef>
                <a:spcPts val="0"/>
              </a:spcBef>
              <a:spcAft>
                <a:spcPts val="0"/>
              </a:spcAft>
              <a:buSzPts val="2100"/>
              <a:buNone/>
              <a:defRPr sz="1575"/>
            </a:lvl5pPr>
            <a:lvl6pPr lvl="5" algn="ctr">
              <a:lnSpc>
                <a:spcPct val="100000"/>
              </a:lnSpc>
              <a:spcBef>
                <a:spcPts val="0"/>
              </a:spcBef>
              <a:spcAft>
                <a:spcPts val="0"/>
              </a:spcAft>
              <a:buSzPts val="2100"/>
              <a:buNone/>
              <a:defRPr sz="1575"/>
            </a:lvl6pPr>
            <a:lvl7pPr lvl="6" algn="ctr">
              <a:lnSpc>
                <a:spcPct val="100000"/>
              </a:lnSpc>
              <a:spcBef>
                <a:spcPts val="0"/>
              </a:spcBef>
              <a:spcAft>
                <a:spcPts val="0"/>
              </a:spcAft>
              <a:buSzPts val="2100"/>
              <a:buNone/>
              <a:defRPr sz="1575"/>
            </a:lvl7pPr>
            <a:lvl8pPr lvl="7" algn="ctr">
              <a:lnSpc>
                <a:spcPct val="100000"/>
              </a:lnSpc>
              <a:spcBef>
                <a:spcPts val="0"/>
              </a:spcBef>
              <a:spcAft>
                <a:spcPts val="0"/>
              </a:spcAft>
              <a:buSzPts val="2100"/>
              <a:buNone/>
              <a:defRPr sz="1575"/>
            </a:lvl8pPr>
            <a:lvl9pPr lvl="8" algn="ctr">
              <a:lnSpc>
                <a:spcPct val="100000"/>
              </a:lnSpc>
              <a:spcBef>
                <a:spcPts val="0"/>
              </a:spcBef>
              <a:spcAft>
                <a:spcPts val="0"/>
              </a:spcAft>
              <a:buSzPts val="2100"/>
              <a:buNone/>
              <a:defRPr sz="1575"/>
            </a:lvl9pPr>
          </a:lstStyle>
          <a:p>
            <a:endParaRPr/>
          </a:p>
        </p:txBody>
      </p:sp>
      <p:sp>
        <p:nvSpPr>
          <p:cNvPr id="39" name="Google Shape;39;p9"/>
          <p:cNvSpPr txBox="1">
            <a:spLocks noGrp="1"/>
          </p:cNvSpPr>
          <p:nvPr>
            <p:ph type="body" idx="2"/>
          </p:nvPr>
        </p:nvSpPr>
        <p:spPr>
          <a:xfrm>
            <a:off x="3704625" y="724075"/>
            <a:ext cx="2877750" cy="3695100"/>
          </a:xfrm>
          <a:prstGeom prst="rect">
            <a:avLst/>
          </a:prstGeom>
          <a:noFill/>
          <a:ln>
            <a:noFill/>
          </a:ln>
        </p:spPr>
        <p:txBody>
          <a:bodyPr spcFirstLastPara="1" wrap="square" lIns="91425" tIns="91425" rIns="91425" bIns="91425" anchor="ctr" anchorCtr="0">
            <a:noAutofit/>
          </a:bodyPr>
          <a:lstStyle>
            <a:lvl1pPr marL="342900" lvl="0" indent="-257175" algn="l">
              <a:lnSpc>
                <a:spcPct val="115000"/>
              </a:lnSpc>
              <a:spcBef>
                <a:spcPts val="0"/>
              </a:spcBef>
              <a:spcAft>
                <a:spcPts val="0"/>
              </a:spcAft>
              <a:buSzPts val="1800"/>
              <a:buChar char="●"/>
              <a:defRPr/>
            </a:lvl1pPr>
            <a:lvl2pPr marL="685800" lvl="1" indent="-238125" algn="l">
              <a:lnSpc>
                <a:spcPct val="115000"/>
              </a:lnSpc>
              <a:spcBef>
                <a:spcPts val="1200"/>
              </a:spcBef>
              <a:spcAft>
                <a:spcPts val="0"/>
              </a:spcAft>
              <a:buSzPts val="1400"/>
              <a:buChar char="○"/>
              <a:defRPr/>
            </a:lvl2pPr>
            <a:lvl3pPr marL="1028700" lvl="2" indent="-238125" algn="l">
              <a:lnSpc>
                <a:spcPct val="115000"/>
              </a:lnSpc>
              <a:spcBef>
                <a:spcPts val="1200"/>
              </a:spcBef>
              <a:spcAft>
                <a:spcPts val="0"/>
              </a:spcAft>
              <a:buSzPts val="1400"/>
              <a:buChar char="■"/>
              <a:defRPr/>
            </a:lvl3pPr>
            <a:lvl4pPr marL="1371600" lvl="3" indent="-238125" algn="l">
              <a:lnSpc>
                <a:spcPct val="115000"/>
              </a:lnSpc>
              <a:spcBef>
                <a:spcPts val="1200"/>
              </a:spcBef>
              <a:spcAft>
                <a:spcPts val="0"/>
              </a:spcAft>
              <a:buSzPts val="1400"/>
              <a:buChar char="●"/>
              <a:defRPr/>
            </a:lvl4pPr>
            <a:lvl5pPr marL="1714500" lvl="4" indent="-238125" algn="l">
              <a:lnSpc>
                <a:spcPct val="115000"/>
              </a:lnSpc>
              <a:spcBef>
                <a:spcPts val="1200"/>
              </a:spcBef>
              <a:spcAft>
                <a:spcPts val="0"/>
              </a:spcAft>
              <a:buSzPts val="1400"/>
              <a:buChar char="○"/>
              <a:defRPr/>
            </a:lvl5pPr>
            <a:lvl6pPr marL="2057400" lvl="5" indent="-238125" algn="l">
              <a:lnSpc>
                <a:spcPct val="115000"/>
              </a:lnSpc>
              <a:spcBef>
                <a:spcPts val="1200"/>
              </a:spcBef>
              <a:spcAft>
                <a:spcPts val="0"/>
              </a:spcAft>
              <a:buSzPts val="1400"/>
              <a:buChar char="■"/>
              <a:defRPr/>
            </a:lvl6pPr>
            <a:lvl7pPr marL="2400300" lvl="6" indent="-238125" algn="l">
              <a:lnSpc>
                <a:spcPct val="115000"/>
              </a:lnSpc>
              <a:spcBef>
                <a:spcPts val="1200"/>
              </a:spcBef>
              <a:spcAft>
                <a:spcPts val="0"/>
              </a:spcAft>
              <a:buSzPts val="1400"/>
              <a:buChar char="●"/>
              <a:defRPr/>
            </a:lvl7pPr>
            <a:lvl8pPr marL="2743200" lvl="7" indent="-238125" algn="l">
              <a:lnSpc>
                <a:spcPct val="115000"/>
              </a:lnSpc>
              <a:spcBef>
                <a:spcPts val="1200"/>
              </a:spcBef>
              <a:spcAft>
                <a:spcPts val="0"/>
              </a:spcAft>
              <a:buSzPts val="1400"/>
              <a:buChar char="○"/>
              <a:defRPr/>
            </a:lvl8pPr>
            <a:lvl9pPr marL="3086100" lvl="8" indent="-238125" algn="l">
              <a:lnSpc>
                <a:spcPct val="115000"/>
              </a:lnSpc>
              <a:spcBef>
                <a:spcPts val="1200"/>
              </a:spcBef>
              <a:spcAft>
                <a:spcPts val="1200"/>
              </a:spcAft>
              <a:buSzPts val="1400"/>
              <a:buChar char="■"/>
              <a:defRPr/>
            </a:lvl9pPr>
          </a:lstStyle>
          <a:p>
            <a:endParaRPr/>
          </a:p>
        </p:txBody>
      </p:sp>
      <p:sp>
        <p:nvSpPr>
          <p:cNvPr id="40" name="Google Shape;40;p9"/>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33775" y="4230575"/>
            <a:ext cx="4499100" cy="605100"/>
          </a:xfrm>
          <a:prstGeom prst="rect">
            <a:avLst/>
          </a:prstGeom>
          <a:noFill/>
          <a:ln>
            <a:noFill/>
          </a:ln>
        </p:spPr>
        <p:txBody>
          <a:bodyPr spcFirstLastPara="1" wrap="square" lIns="91425" tIns="91425" rIns="91425" bIns="91425" anchor="ctr" anchorCtr="0">
            <a:noAutofit/>
          </a:bodyPr>
          <a:lstStyle>
            <a:lvl1pPr marL="342900" lvl="0" indent="-17145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5867400" y="3638550"/>
            <a:ext cx="411525"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33775" y="1106125"/>
            <a:ext cx="639045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9000"/>
            </a:lvl1pPr>
            <a:lvl2pPr lvl="1" algn="ctr">
              <a:lnSpc>
                <a:spcPct val="100000"/>
              </a:lnSpc>
              <a:spcBef>
                <a:spcPts val="0"/>
              </a:spcBef>
              <a:spcAft>
                <a:spcPts val="0"/>
              </a:spcAft>
              <a:buSzPts val="12000"/>
              <a:buNone/>
              <a:defRPr sz="9000"/>
            </a:lvl2pPr>
            <a:lvl3pPr lvl="2" algn="ctr">
              <a:lnSpc>
                <a:spcPct val="100000"/>
              </a:lnSpc>
              <a:spcBef>
                <a:spcPts val="0"/>
              </a:spcBef>
              <a:spcAft>
                <a:spcPts val="0"/>
              </a:spcAft>
              <a:buSzPts val="12000"/>
              <a:buNone/>
              <a:defRPr sz="9000"/>
            </a:lvl3pPr>
            <a:lvl4pPr lvl="3" algn="ctr">
              <a:lnSpc>
                <a:spcPct val="100000"/>
              </a:lnSpc>
              <a:spcBef>
                <a:spcPts val="0"/>
              </a:spcBef>
              <a:spcAft>
                <a:spcPts val="0"/>
              </a:spcAft>
              <a:buSzPts val="12000"/>
              <a:buNone/>
              <a:defRPr sz="9000"/>
            </a:lvl4pPr>
            <a:lvl5pPr lvl="4" algn="ctr">
              <a:lnSpc>
                <a:spcPct val="100000"/>
              </a:lnSpc>
              <a:spcBef>
                <a:spcPts val="0"/>
              </a:spcBef>
              <a:spcAft>
                <a:spcPts val="0"/>
              </a:spcAft>
              <a:buSzPts val="12000"/>
              <a:buNone/>
              <a:defRPr sz="9000"/>
            </a:lvl5pPr>
            <a:lvl6pPr lvl="5" algn="ctr">
              <a:lnSpc>
                <a:spcPct val="100000"/>
              </a:lnSpc>
              <a:spcBef>
                <a:spcPts val="0"/>
              </a:spcBef>
              <a:spcAft>
                <a:spcPts val="0"/>
              </a:spcAft>
              <a:buSzPts val="12000"/>
              <a:buNone/>
              <a:defRPr sz="9000"/>
            </a:lvl6pPr>
            <a:lvl7pPr lvl="6" algn="ctr">
              <a:lnSpc>
                <a:spcPct val="100000"/>
              </a:lnSpc>
              <a:spcBef>
                <a:spcPts val="0"/>
              </a:spcBef>
              <a:spcAft>
                <a:spcPts val="0"/>
              </a:spcAft>
              <a:buSzPts val="12000"/>
              <a:buNone/>
              <a:defRPr sz="9000"/>
            </a:lvl7pPr>
            <a:lvl8pPr lvl="7" algn="ctr">
              <a:lnSpc>
                <a:spcPct val="100000"/>
              </a:lnSpc>
              <a:spcBef>
                <a:spcPts val="0"/>
              </a:spcBef>
              <a:spcAft>
                <a:spcPts val="0"/>
              </a:spcAft>
              <a:buSzPts val="12000"/>
              <a:buNone/>
              <a:defRPr sz="9000"/>
            </a:lvl8pPr>
            <a:lvl9pPr lvl="8" algn="ctr">
              <a:lnSpc>
                <a:spcPct val="100000"/>
              </a:lnSpc>
              <a:spcBef>
                <a:spcPts val="0"/>
              </a:spcBef>
              <a:spcAft>
                <a:spcPts val="0"/>
              </a:spcAft>
              <a:buSzPts val="12000"/>
              <a:buNone/>
              <a:defRPr sz="9000"/>
            </a:lvl9pPr>
          </a:lstStyle>
          <a:p>
            <a:r>
              <a:t>xx%</a:t>
            </a:r>
          </a:p>
        </p:txBody>
      </p:sp>
      <p:sp>
        <p:nvSpPr>
          <p:cNvPr id="46" name="Google Shape;46;p11"/>
          <p:cNvSpPr txBox="1">
            <a:spLocks noGrp="1"/>
          </p:cNvSpPr>
          <p:nvPr>
            <p:ph type="body" idx="1"/>
          </p:nvPr>
        </p:nvSpPr>
        <p:spPr>
          <a:xfrm>
            <a:off x="233775" y="3152225"/>
            <a:ext cx="6390450" cy="1300800"/>
          </a:xfrm>
          <a:prstGeom prst="rect">
            <a:avLst/>
          </a:prstGeom>
          <a:noFill/>
          <a:ln>
            <a:noFill/>
          </a:ln>
        </p:spPr>
        <p:txBody>
          <a:bodyPr spcFirstLastPara="1" wrap="square" lIns="91425" tIns="91425" rIns="91425" bIns="91425" anchor="t" anchorCtr="0">
            <a:noAutofit/>
          </a:bodyPr>
          <a:lstStyle>
            <a:lvl1pPr marL="342900" lvl="0" indent="-257175" algn="ctr">
              <a:lnSpc>
                <a:spcPct val="115000"/>
              </a:lnSpc>
              <a:spcBef>
                <a:spcPts val="0"/>
              </a:spcBef>
              <a:spcAft>
                <a:spcPts val="0"/>
              </a:spcAft>
              <a:buSzPts val="1800"/>
              <a:buChar char="●"/>
              <a:defRPr/>
            </a:lvl1pPr>
            <a:lvl2pPr marL="685800" lvl="1" indent="-238125" algn="ctr">
              <a:lnSpc>
                <a:spcPct val="115000"/>
              </a:lnSpc>
              <a:spcBef>
                <a:spcPts val="1200"/>
              </a:spcBef>
              <a:spcAft>
                <a:spcPts val="0"/>
              </a:spcAft>
              <a:buSzPts val="1400"/>
              <a:buChar char="○"/>
              <a:defRPr/>
            </a:lvl2pPr>
            <a:lvl3pPr marL="1028700" lvl="2" indent="-238125" algn="ctr">
              <a:lnSpc>
                <a:spcPct val="115000"/>
              </a:lnSpc>
              <a:spcBef>
                <a:spcPts val="1200"/>
              </a:spcBef>
              <a:spcAft>
                <a:spcPts val="0"/>
              </a:spcAft>
              <a:buSzPts val="1400"/>
              <a:buChar char="■"/>
              <a:defRPr/>
            </a:lvl3pPr>
            <a:lvl4pPr marL="1371600" lvl="3" indent="-238125" algn="ctr">
              <a:lnSpc>
                <a:spcPct val="115000"/>
              </a:lnSpc>
              <a:spcBef>
                <a:spcPts val="1200"/>
              </a:spcBef>
              <a:spcAft>
                <a:spcPts val="0"/>
              </a:spcAft>
              <a:buSzPts val="1400"/>
              <a:buChar char="●"/>
              <a:defRPr/>
            </a:lvl4pPr>
            <a:lvl5pPr marL="1714500" lvl="4" indent="-238125" algn="ctr">
              <a:lnSpc>
                <a:spcPct val="115000"/>
              </a:lnSpc>
              <a:spcBef>
                <a:spcPts val="1200"/>
              </a:spcBef>
              <a:spcAft>
                <a:spcPts val="0"/>
              </a:spcAft>
              <a:buSzPts val="1400"/>
              <a:buChar char="○"/>
              <a:defRPr/>
            </a:lvl5pPr>
            <a:lvl6pPr marL="2057400" lvl="5" indent="-238125" algn="ctr">
              <a:lnSpc>
                <a:spcPct val="115000"/>
              </a:lnSpc>
              <a:spcBef>
                <a:spcPts val="1200"/>
              </a:spcBef>
              <a:spcAft>
                <a:spcPts val="0"/>
              </a:spcAft>
              <a:buSzPts val="1400"/>
              <a:buChar char="■"/>
              <a:defRPr/>
            </a:lvl6pPr>
            <a:lvl7pPr marL="2400300" lvl="6" indent="-238125" algn="ctr">
              <a:lnSpc>
                <a:spcPct val="115000"/>
              </a:lnSpc>
              <a:spcBef>
                <a:spcPts val="1200"/>
              </a:spcBef>
              <a:spcAft>
                <a:spcPts val="0"/>
              </a:spcAft>
              <a:buSzPts val="1400"/>
              <a:buChar char="●"/>
              <a:defRPr/>
            </a:lvl7pPr>
            <a:lvl8pPr marL="2743200" lvl="7" indent="-238125" algn="ctr">
              <a:lnSpc>
                <a:spcPct val="115000"/>
              </a:lnSpc>
              <a:spcBef>
                <a:spcPts val="1200"/>
              </a:spcBef>
              <a:spcAft>
                <a:spcPts val="0"/>
              </a:spcAft>
              <a:buSzPts val="1400"/>
              <a:buChar char="○"/>
              <a:defRPr/>
            </a:lvl8pPr>
            <a:lvl9pPr marL="3086100" lvl="8" indent="-238125" algn="ctr">
              <a:lnSpc>
                <a:spcPct val="115000"/>
              </a:lnSpc>
              <a:spcBef>
                <a:spcPts val="1200"/>
              </a:spcBef>
              <a:spcAft>
                <a:spcPts val="1200"/>
              </a:spcAft>
              <a:buSzPts val="1400"/>
              <a:buChar char="■"/>
              <a:defRPr/>
            </a:lvl9pPr>
          </a:lstStyle>
          <a:p>
            <a:endParaRPr/>
          </a:p>
        </p:txBody>
      </p:sp>
      <p:sp>
        <p:nvSpPr>
          <p:cNvPr id="47" name="Google Shape;47;p11"/>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445025"/>
            <a:ext cx="639045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233775" y="1152475"/>
            <a:ext cx="639045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fld id="{9D77E8A1-C096-4675-A74D-987045EEB788}" type="slidenum">
              <a:rPr lang="en-US" smtClean="0"/>
              <a:pPr/>
              <a:t>‹#›</a:t>
            </a:fld>
            <a:fld id="{8C7FB509-B6A2-4F7E-80E0-5DF5F184EE90}" type="slidenum">
              <a:rPr lang="en-US" smtClean="0"/>
              <a:pPr/>
              <a:t>‹#›</a:t>
            </a:fld>
            <a:fld id="{23508D2F-A1FE-443C-88A4-6EA62938AA07}" type="slidenum">
              <a:rPr lang="en-US" smtClean="0"/>
              <a:pPr/>
              <a:t>‹#›</a:t>
            </a:fld>
            <a:endParaRPr/>
          </a:p>
        </p:txBody>
      </p:sp>
      <p:sp>
        <p:nvSpPr>
          <p:cNvPr id="8" name="Google Shape;8;p1"/>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75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5" name="Picture 4" descr="du logo.png"/>
          <p:cNvPicPr>
            <a:picLocks noChangeAspect="1"/>
          </p:cNvPicPr>
          <p:nvPr userDrawn="1"/>
        </p:nvPicPr>
        <p:blipFill>
          <a:blip r:embed="rId7"/>
          <a:stretch>
            <a:fillRect/>
          </a:stretch>
        </p:blipFill>
        <p:spPr>
          <a:xfrm>
            <a:off x="6354345" y="4552950"/>
            <a:ext cx="389356" cy="480376"/>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5" r:id="rId2"/>
    <p:sldLayoutId id="2147483656" r:id="rId3"/>
    <p:sldLayoutId id="2147483657" r:id="rId4"/>
    <p:sldLayoutId id="2147483658" r:id="rId5"/>
  </p:sldLayoutIdLst>
  <p:transition spd="slow">
    <p:fade/>
  </p:transition>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statista.com/statistics/266488/forecast-of-mobile-app-downloads/" TargetMode="External"/><Relationship Id="rId5" Type="http://schemas.openxmlformats.org/officeDocument/2006/relationships/chart" Target="../charts/char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53.png"/><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hyperlink" Target="https://github.com/PalashRoy975/ThesisCode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62.png"/><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64.png"/><Relationship Id="rId4" Type="http://schemas.openxmlformats.org/officeDocument/2006/relationships/image" Target="../media/image6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66.png"/><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68.png"/><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72.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doi.org/10.1016/j.sysarc.2020.101972"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hyperlink" Target="https://doi.org/10.1016/j.comcom.2021.04.020" TargetMode="External"/><Relationship Id="rId5" Type="http://schemas.openxmlformats.org/officeDocument/2006/relationships/hyperlink" Target="https://doi.org/10.1016/j.comnet.2020.107573" TargetMode="External"/><Relationship Id="rId4" Type="http://schemas.openxmlformats.org/officeDocument/2006/relationships/hyperlink" Target="https://doi.org/10.1016/j.comcom.2019.12.005"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7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75.png"/><Relationship Id="rId4" Type="http://schemas.openxmlformats.org/officeDocument/2006/relationships/image" Target="../media/image74.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77.jpe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79.png"/><Relationship Id="rId4" Type="http://schemas.openxmlformats.org/officeDocument/2006/relationships/image" Target="../media/image78.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7" name="Google Shape;57;p13"/>
          <p:cNvSpPr txBox="1"/>
          <p:nvPr/>
        </p:nvSpPr>
        <p:spPr>
          <a:xfrm>
            <a:off x="3581400" y="2743200"/>
            <a:ext cx="3276600" cy="1409208"/>
          </a:xfrm>
          <a:prstGeom prst="rect">
            <a:avLst/>
          </a:prstGeom>
          <a:noFill/>
          <a:ln>
            <a:noFill/>
          </a:ln>
        </p:spPr>
        <p:txBody>
          <a:bodyPr spcFirstLastPara="1" wrap="square" lIns="68569" tIns="68569" rIns="68569" bIns="68569" anchor="t" anchorCtr="0">
            <a:noAutofit/>
          </a:bodyPr>
          <a:lstStyle/>
          <a:p>
            <a:pPr>
              <a:buClr>
                <a:schemeClr val="dk1"/>
              </a:buClr>
              <a:buSzPts val="1100"/>
            </a:pPr>
            <a:r>
              <a:rPr lang="en" sz="1350" b="1" dirty="0">
                <a:solidFill>
                  <a:schemeClr val="dk1"/>
                </a:solidFill>
              </a:rPr>
              <a:t>Supervised By : </a:t>
            </a:r>
            <a:endParaRPr sz="1350" b="1" dirty="0">
              <a:solidFill>
                <a:schemeClr val="dk1"/>
              </a:solidFill>
            </a:endParaRPr>
          </a:p>
          <a:p>
            <a:pPr>
              <a:buClr>
                <a:schemeClr val="dk1"/>
              </a:buClr>
              <a:buSzPts val="1100"/>
            </a:pPr>
            <a:endParaRPr sz="1350" dirty="0">
              <a:solidFill>
                <a:schemeClr val="dk1"/>
              </a:solidFill>
            </a:endParaRPr>
          </a:p>
          <a:p>
            <a:pPr>
              <a:buClr>
                <a:schemeClr val="dk1"/>
              </a:buClr>
              <a:buSzPts val="1100"/>
            </a:pPr>
            <a:r>
              <a:rPr lang="en" sz="1600" b="1" dirty="0">
                <a:solidFill>
                  <a:srgbClr val="3333FF"/>
                </a:solidFill>
              </a:rPr>
              <a:t>Prof. Dr. Md. Mamun-Or-Rashid</a:t>
            </a:r>
          </a:p>
          <a:p>
            <a:pPr>
              <a:buClr>
                <a:schemeClr val="dk1"/>
              </a:buClr>
              <a:buSzPts val="1100"/>
            </a:pPr>
            <a:r>
              <a:rPr lang="en-US" sz="1600" b="1" dirty="0">
                <a:solidFill>
                  <a:srgbClr val="3333FF"/>
                </a:solidFill>
                <a:latin typeface="+mj-lt"/>
              </a:rPr>
              <a:t>Prof. Dr. Md. </a:t>
            </a:r>
            <a:r>
              <a:rPr lang="en-US" sz="1600" b="1" dirty="0" err="1">
                <a:solidFill>
                  <a:srgbClr val="3333FF"/>
                </a:solidFill>
                <a:latin typeface="+mj-lt"/>
              </a:rPr>
              <a:t>Abdur</a:t>
            </a:r>
            <a:r>
              <a:rPr lang="en-US" sz="1600" b="1" dirty="0">
                <a:solidFill>
                  <a:srgbClr val="3333FF"/>
                </a:solidFill>
                <a:latin typeface="+mj-lt"/>
              </a:rPr>
              <a:t> </a:t>
            </a:r>
            <a:r>
              <a:rPr lang="en-US" sz="1600" b="1" dirty="0" err="1">
                <a:solidFill>
                  <a:srgbClr val="3333FF"/>
                </a:solidFill>
                <a:latin typeface="+mj-lt"/>
              </a:rPr>
              <a:t>Razzaque</a:t>
            </a:r>
            <a:endParaRPr lang="en" sz="1600" b="1" dirty="0">
              <a:solidFill>
                <a:srgbClr val="3333FF"/>
              </a:solidFill>
              <a:latin typeface="+mj-lt"/>
            </a:endParaRPr>
          </a:p>
          <a:p>
            <a:pPr>
              <a:buClr>
                <a:schemeClr val="dk1"/>
              </a:buClr>
              <a:buSzPts val="1100"/>
            </a:pPr>
            <a:r>
              <a:rPr lang="en" sz="1350" b="1" dirty="0">
                <a:solidFill>
                  <a:schemeClr val="tx1"/>
                </a:solidFill>
              </a:rPr>
              <a:t>Dept of CSE, U</a:t>
            </a:r>
            <a:r>
              <a:rPr lang="en-US" sz="1350" b="1" dirty="0" err="1">
                <a:solidFill>
                  <a:schemeClr val="tx1"/>
                </a:solidFill>
              </a:rPr>
              <a:t>niversity</a:t>
            </a:r>
            <a:r>
              <a:rPr lang="en-US" sz="1350" b="1" dirty="0">
                <a:solidFill>
                  <a:schemeClr val="tx1"/>
                </a:solidFill>
              </a:rPr>
              <a:t> of Dhaka</a:t>
            </a:r>
            <a:endParaRPr sz="1350" b="1" dirty="0">
              <a:solidFill>
                <a:schemeClr val="tx1"/>
              </a:solidFill>
            </a:endParaRPr>
          </a:p>
        </p:txBody>
      </p:sp>
      <p:sp>
        <p:nvSpPr>
          <p:cNvPr id="58" name="Google Shape;58;p13"/>
          <p:cNvSpPr txBox="1"/>
          <p:nvPr/>
        </p:nvSpPr>
        <p:spPr>
          <a:xfrm flipH="1">
            <a:off x="306324" y="2756456"/>
            <a:ext cx="2933696" cy="1009157"/>
          </a:xfrm>
          <a:prstGeom prst="rect">
            <a:avLst/>
          </a:prstGeom>
          <a:noFill/>
          <a:ln>
            <a:noFill/>
          </a:ln>
        </p:spPr>
        <p:txBody>
          <a:bodyPr spcFirstLastPara="1" wrap="square" lIns="68569" tIns="68569" rIns="68569" bIns="68569" anchor="t" anchorCtr="0">
            <a:noAutofit/>
          </a:bodyPr>
          <a:lstStyle/>
          <a:p>
            <a:pPr marL="685800">
              <a:buSzPts val="2000"/>
            </a:pPr>
            <a:endParaRPr sz="1350" b="1"/>
          </a:p>
        </p:txBody>
      </p:sp>
      <p:sp>
        <p:nvSpPr>
          <p:cNvPr id="7" name="TextBox 6"/>
          <p:cNvSpPr txBox="1"/>
          <p:nvPr/>
        </p:nvSpPr>
        <p:spPr>
          <a:xfrm>
            <a:off x="457200" y="2800351"/>
            <a:ext cx="3160782" cy="1169551"/>
          </a:xfrm>
          <a:prstGeom prst="rect">
            <a:avLst/>
          </a:prstGeom>
          <a:noFill/>
        </p:spPr>
        <p:txBody>
          <a:bodyPr wrap="square" rtlCol="0">
            <a:spAutoFit/>
          </a:bodyPr>
          <a:lstStyle/>
          <a:p>
            <a:pPr lvl="0">
              <a:buClr>
                <a:schemeClr val="dk1"/>
              </a:buClr>
              <a:buSzPts val="1100"/>
            </a:pPr>
            <a:r>
              <a:rPr lang="en-US" sz="1350" b="1" dirty="0">
                <a:solidFill>
                  <a:schemeClr val="dk1"/>
                </a:solidFill>
              </a:rPr>
              <a:t>Presented By : </a:t>
            </a:r>
          </a:p>
          <a:p>
            <a:pPr lvl="0">
              <a:buClr>
                <a:schemeClr val="dk1"/>
              </a:buClr>
              <a:buSzPts val="1100"/>
            </a:pPr>
            <a:endParaRPr lang="en-US" sz="1350" dirty="0">
              <a:solidFill>
                <a:schemeClr val="dk1"/>
              </a:solidFill>
            </a:endParaRPr>
          </a:p>
          <a:p>
            <a:pPr lvl="0">
              <a:buClr>
                <a:schemeClr val="dk1"/>
              </a:buClr>
              <a:buSzPts val="1100"/>
            </a:pPr>
            <a:r>
              <a:rPr lang="en-US" sz="1600" b="1" dirty="0">
                <a:solidFill>
                  <a:srgbClr val="3333FF"/>
                </a:solidFill>
              </a:rPr>
              <a:t>Palash Roy</a:t>
            </a:r>
          </a:p>
          <a:p>
            <a:pPr lvl="0">
              <a:buClr>
                <a:schemeClr val="dk1"/>
              </a:buClr>
              <a:buSzPts val="1100"/>
            </a:pPr>
            <a:r>
              <a:rPr lang="en-US" sz="1350" b="1" dirty="0">
                <a:solidFill>
                  <a:schemeClr val="dk1"/>
                </a:solidFill>
              </a:rPr>
              <a:t>Registration No: 2015-516-785</a:t>
            </a:r>
          </a:p>
          <a:p>
            <a:pPr lvl="0">
              <a:buClr>
                <a:schemeClr val="dk1"/>
              </a:buClr>
              <a:buSzPts val="1100"/>
            </a:pPr>
            <a:r>
              <a:rPr lang="en-US" sz="1350" b="1" dirty="0">
                <a:solidFill>
                  <a:schemeClr val="dk1"/>
                </a:solidFill>
              </a:rPr>
              <a:t>Dept of CSE, University of Dhaka</a:t>
            </a:r>
            <a:endParaRPr lang="en-US" sz="1350" b="1" dirty="0"/>
          </a:p>
        </p:txBody>
      </p:sp>
      <p:sp>
        <p:nvSpPr>
          <p:cNvPr id="9" name="TextBox 8"/>
          <p:cNvSpPr txBox="1"/>
          <p:nvPr/>
        </p:nvSpPr>
        <p:spPr>
          <a:xfrm>
            <a:off x="0" y="527015"/>
            <a:ext cx="6858000" cy="1115690"/>
          </a:xfrm>
          <a:prstGeom prst="rect">
            <a:avLst/>
          </a:prstGeom>
          <a:gradFill>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gradFill>
        </p:spPr>
        <p:txBody>
          <a:bodyPr wrap="square" rtlCol="0">
            <a:spAutoFit/>
          </a:bodyPr>
          <a:lstStyle/>
          <a:p>
            <a:pPr algn="ctr"/>
            <a:r>
              <a:rPr lang="en-US" sz="2250" b="1" dirty="0"/>
              <a:t>   </a:t>
            </a:r>
            <a:r>
              <a:rPr lang="en-US" sz="2200" b="1" dirty="0"/>
              <a:t>Distributed Task Allocation in Mobile Device Cloud Exploiting Federated Learning and Subjective Logic</a:t>
            </a:r>
          </a:p>
        </p:txBody>
      </p:sp>
      <p:sp>
        <p:nvSpPr>
          <p:cNvPr id="10" name="TextBox 9"/>
          <p:cNvSpPr txBox="1"/>
          <p:nvPr/>
        </p:nvSpPr>
        <p:spPr>
          <a:xfrm>
            <a:off x="2167218" y="2062875"/>
            <a:ext cx="2523564" cy="369331"/>
          </a:xfrm>
          <a:prstGeom prst="rect">
            <a:avLst/>
          </a:prstGeom>
          <a:solidFill>
            <a:schemeClr val="accent5">
              <a:lumMod val="20000"/>
              <a:lumOff val="80000"/>
            </a:schemeClr>
          </a:solidFill>
        </p:spPr>
        <p:txBody>
          <a:bodyPr wrap="square" rtlCol="0">
            <a:spAutoFit/>
          </a:bodyPr>
          <a:lstStyle/>
          <a:p>
            <a:pPr algn="ctr"/>
            <a:r>
              <a:rPr lang="en-US" sz="1800" dirty="0"/>
              <a:t> MS Thesis Defense</a:t>
            </a:r>
          </a:p>
        </p:txBody>
      </p:sp>
      <p:sp>
        <p:nvSpPr>
          <p:cNvPr id="8" name="Slide Number Placeholder 7"/>
          <p:cNvSpPr>
            <a:spLocks noGrp="1"/>
          </p:cNvSpPr>
          <p:nvPr>
            <p:ph type="sldNum" idx="12"/>
          </p:nvPr>
        </p:nvSpPr>
        <p:spPr/>
        <p:txBody>
          <a:bodyPr/>
          <a:lstStyle/>
          <a:p>
            <a:fld id="{00000000-1234-1234-1234-123412341234}" type="slidenum">
              <a:rPr lang="en" smtClean="0"/>
              <a:pPr/>
              <a:t>1</a:t>
            </a:fld>
            <a:endParaRPr lang="en"/>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7" name="Google Shape;127;p21"/>
          <p:cNvSpPr txBox="1"/>
          <p:nvPr/>
        </p:nvSpPr>
        <p:spPr>
          <a:xfrm>
            <a:off x="4140056" y="3722156"/>
            <a:ext cx="2555775" cy="337500"/>
          </a:xfrm>
          <a:prstGeom prst="rect">
            <a:avLst/>
          </a:prstGeom>
          <a:noFill/>
          <a:ln>
            <a:noFill/>
          </a:ln>
        </p:spPr>
        <p:txBody>
          <a:bodyPr spcFirstLastPara="1" wrap="square" lIns="68569" tIns="68569" rIns="68569" bIns="68569" anchor="t" anchorCtr="0">
            <a:noAutofit/>
          </a:bodyPr>
          <a:lstStyle/>
          <a:p>
            <a:pPr>
              <a:buSzPts val="1400"/>
            </a:pPr>
            <a:endParaRPr sz="1050"/>
          </a:p>
        </p:txBody>
      </p:sp>
      <p:sp>
        <p:nvSpPr>
          <p:cNvPr id="128" name="Google Shape;128;p21"/>
          <p:cNvSpPr txBox="1"/>
          <p:nvPr/>
        </p:nvSpPr>
        <p:spPr>
          <a:xfrm>
            <a:off x="285750" y="1200150"/>
            <a:ext cx="4362450" cy="2645888"/>
          </a:xfrm>
          <a:prstGeom prst="rect">
            <a:avLst/>
          </a:prstGeom>
          <a:noFill/>
          <a:ln>
            <a:noFill/>
          </a:ln>
        </p:spPr>
        <p:txBody>
          <a:bodyPr spcFirstLastPara="1" wrap="square" lIns="68569" tIns="68569" rIns="68569" bIns="68569" anchor="t" anchorCtr="0">
            <a:noAutofit/>
          </a:bodyPr>
          <a:lstStyle/>
          <a:p>
            <a:r>
              <a:rPr lang="en-US" sz="1500" dirty="0"/>
              <a:t>Trade-off between the execution speedup and selection of reliable worker device</a:t>
            </a:r>
            <a:r>
              <a:rPr lang="en-US" sz="1500" dirty="0">
                <a:solidFill>
                  <a:srgbClr val="0070C0"/>
                </a:solidFill>
              </a:rPr>
              <a:t> [2]</a:t>
            </a:r>
          </a:p>
          <a:p>
            <a:endParaRPr lang="en-US" sz="1500" dirty="0">
              <a:solidFill>
                <a:srgbClr val="0070C0"/>
              </a:solidFill>
            </a:endParaRPr>
          </a:p>
          <a:p>
            <a:pPr>
              <a:lnSpc>
                <a:spcPct val="150000"/>
              </a:lnSpc>
              <a:buFont typeface="Arial" pitchFamily="34" charset="0"/>
              <a:buChar char="•"/>
            </a:pPr>
            <a:r>
              <a:rPr lang="en-US" sz="1500" dirty="0">
                <a:solidFill>
                  <a:schemeClr val="tx1"/>
                </a:solidFill>
              </a:rPr>
              <a:t> Requires </a:t>
            </a:r>
            <a:r>
              <a:rPr lang="en-US" sz="1500" dirty="0">
                <a:solidFill>
                  <a:srgbClr val="3333FF"/>
                </a:solidFill>
              </a:rPr>
              <a:t>Centralized auctioneer</a:t>
            </a:r>
            <a:endParaRPr lang="en-US" sz="1500" dirty="0">
              <a:solidFill>
                <a:srgbClr val="0070C0"/>
              </a:solidFill>
            </a:endParaRPr>
          </a:p>
          <a:p>
            <a:pPr>
              <a:lnSpc>
                <a:spcPct val="150000"/>
              </a:lnSpc>
              <a:buFont typeface="Arial" pitchFamily="34" charset="0"/>
              <a:buChar char="•"/>
            </a:pPr>
            <a:r>
              <a:rPr lang="en-US" sz="1500" b="1" dirty="0"/>
              <a:t> </a:t>
            </a:r>
            <a:r>
              <a:rPr lang="en-US" sz="1500" dirty="0"/>
              <a:t>Worker devices </a:t>
            </a:r>
            <a:r>
              <a:rPr lang="en-US" sz="1500" dirty="0">
                <a:solidFill>
                  <a:srgbClr val="3333FF"/>
                </a:solidFill>
              </a:rPr>
              <a:t>need to participate spontaneously</a:t>
            </a:r>
          </a:p>
          <a:p>
            <a:pPr>
              <a:lnSpc>
                <a:spcPct val="150000"/>
              </a:lnSpc>
              <a:buFont typeface="Arial" pitchFamily="34" charset="0"/>
              <a:buChar char="•"/>
            </a:pPr>
            <a:r>
              <a:rPr lang="en-US" sz="1500" dirty="0"/>
              <a:t> Have </a:t>
            </a:r>
            <a:r>
              <a:rPr lang="en-US" sz="1500" dirty="0">
                <a:solidFill>
                  <a:srgbClr val="3333FF"/>
                </a:solidFill>
              </a:rPr>
              <a:t>not provided any payment</a:t>
            </a:r>
          </a:p>
          <a:p>
            <a:pPr>
              <a:lnSpc>
                <a:spcPct val="150000"/>
              </a:lnSpc>
            </a:pPr>
            <a:endParaRPr lang="en-US" sz="1500" dirty="0">
              <a:solidFill>
                <a:srgbClr val="3333FF"/>
              </a:solidFill>
            </a:endParaRPr>
          </a:p>
          <a:p>
            <a:pPr>
              <a:buFont typeface="Arial" pitchFamily="34" charset="0"/>
              <a:buChar char="•"/>
            </a:pPr>
            <a:endParaRPr lang="en-US" sz="1500" dirty="0"/>
          </a:p>
          <a:p>
            <a:pPr>
              <a:buFont typeface="Arial" pitchFamily="34" charset="0"/>
              <a:buChar char="•"/>
            </a:pPr>
            <a:endParaRPr lang="en-US" sz="1500" b="1" dirty="0"/>
          </a:p>
          <a:p>
            <a:endParaRPr sz="1500" b="1" dirty="0"/>
          </a:p>
        </p:txBody>
      </p:sp>
      <p:sp>
        <p:nvSpPr>
          <p:cNvPr id="129" name="Google Shape;129;p21"/>
          <p:cNvSpPr txBox="1"/>
          <p:nvPr/>
        </p:nvSpPr>
        <p:spPr>
          <a:xfrm>
            <a:off x="406489" y="4198237"/>
            <a:ext cx="6142923" cy="507831"/>
          </a:xfrm>
          <a:prstGeom prst="rect">
            <a:avLst/>
          </a:prstGeom>
          <a:noFill/>
          <a:ln>
            <a:noFill/>
          </a:ln>
        </p:spPr>
        <p:txBody>
          <a:bodyPr spcFirstLastPara="1" wrap="square" lIns="68569" tIns="34275" rIns="68569" bIns="34275" anchor="t" anchorCtr="0">
            <a:noAutofit/>
          </a:bodyPr>
          <a:lstStyle/>
          <a:p>
            <a:r>
              <a:rPr lang="en" sz="1000" dirty="0">
                <a:solidFill>
                  <a:srgbClr val="0070C0"/>
                </a:solidFill>
              </a:rPr>
              <a:t>[2]</a:t>
            </a:r>
            <a:r>
              <a:rPr lang="en-US" sz="1000" dirty="0"/>
              <a:t> </a:t>
            </a:r>
            <a:r>
              <a:rPr lang="en-US" sz="1000" dirty="0">
                <a:latin typeface="+mj-lt"/>
              </a:rPr>
              <a:t>S. </a:t>
            </a:r>
            <a:r>
              <a:rPr lang="en-US" sz="1000" dirty="0" err="1">
                <a:latin typeface="+mj-lt"/>
              </a:rPr>
              <a:t>Saha</a:t>
            </a:r>
            <a:r>
              <a:rPr lang="en-US" sz="1000" dirty="0">
                <a:latin typeface="+mj-lt"/>
              </a:rPr>
              <a:t>, M. A. </a:t>
            </a:r>
            <a:r>
              <a:rPr lang="en-US" sz="1000" dirty="0" err="1">
                <a:latin typeface="+mj-lt"/>
              </a:rPr>
              <a:t>Habib</a:t>
            </a:r>
            <a:r>
              <a:rPr lang="en-US" sz="1000" dirty="0">
                <a:latin typeface="+mj-lt"/>
              </a:rPr>
              <a:t>, T. </a:t>
            </a:r>
            <a:r>
              <a:rPr lang="en-US" sz="1000" dirty="0" err="1">
                <a:latin typeface="+mj-lt"/>
              </a:rPr>
              <a:t>Adhikary</a:t>
            </a:r>
            <a:r>
              <a:rPr lang="en-US" sz="1000" dirty="0">
                <a:latin typeface="+mj-lt"/>
              </a:rPr>
              <a:t>, M. A. </a:t>
            </a:r>
            <a:r>
              <a:rPr lang="en-US" sz="1000" dirty="0" err="1">
                <a:latin typeface="+mj-lt"/>
              </a:rPr>
              <a:t>Razzaque</a:t>
            </a:r>
            <a:r>
              <a:rPr lang="en-US" sz="1000" dirty="0">
                <a:latin typeface="+mj-lt"/>
              </a:rPr>
              <a:t>, and M. M. </a:t>
            </a:r>
            <a:r>
              <a:rPr lang="en-US" sz="1000" dirty="0" err="1">
                <a:latin typeface="+mj-lt"/>
              </a:rPr>
              <a:t>Rahman</a:t>
            </a:r>
            <a:r>
              <a:rPr lang="en-US" sz="1000" dirty="0">
                <a:latin typeface="+mj-lt"/>
              </a:rPr>
              <a:t>, “</a:t>
            </a:r>
            <a:r>
              <a:rPr lang="en-US" sz="1000" dirty="0">
                <a:solidFill>
                  <a:srgbClr val="000099"/>
                </a:solidFill>
                <a:latin typeface="+mj-lt"/>
              </a:rPr>
              <a:t>Tradeoff between execution speedup and reliability for compute-intensive code offloading in mobile device cloud</a:t>
            </a:r>
            <a:r>
              <a:rPr lang="en-US" sz="1000" dirty="0">
                <a:latin typeface="+mj-lt"/>
              </a:rPr>
              <a:t>," Multimedia Systems, vol. 25, no. 5, pp. 577-589, 2019.</a:t>
            </a:r>
            <a:endParaRPr sz="1000" dirty="0">
              <a:latin typeface="+mj-lt"/>
            </a:endParaRPr>
          </a:p>
        </p:txBody>
      </p:sp>
      <p:sp>
        <p:nvSpPr>
          <p:cNvPr id="7" name="Slide Number Placeholder 6"/>
          <p:cNvSpPr>
            <a:spLocks noGrp="1"/>
          </p:cNvSpPr>
          <p:nvPr>
            <p:ph type="sldNum" idx="12"/>
          </p:nvPr>
        </p:nvSpPr>
        <p:spPr/>
        <p:txBody>
          <a:bodyPr/>
          <a:lstStyle/>
          <a:p>
            <a:fld id="{00000000-1234-1234-1234-123412341234}" type="slidenum">
              <a:rPr lang="en" smtClean="0"/>
              <a:pPr/>
              <a:t>10</a:t>
            </a:fld>
            <a:endParaRPr lang="en"/>
          </a:p>
        </p:txBody>
      </p:sp>
      <p:sp>
        <p:nvSpPr>
          <p:cNvPr id="8" name="Google Shape;116;p20">
            <a:extLst>
              <a:ext uri="{FF2B5EF4-FFF2-40B4-BE49-F238E27FC236}">
                <a16:creationId xmlns:a16="http://schemas.microsoft.com/office/drawing/2014/main" id="{1EB0882E-CBF3-45A7-947C-647A75D2CB4C}"/>
              </a:ext>
            </a:extLst>
          </p:cNvPr>
          <p:cNvSpPr txBox="1"/>
          <p:nvPr/>
        </p:nvSpPr>
        <p:spPr>
          <a:xfrm>
            <a:off x="316006" y="255494"/>
            <a:ext cx="4870394" cy="553493"/>
          </a:xfrm>
          <a:prstGeom prst="rect">
            <a:avLst/>
          </a:prstGeom>
          <a:noFill/>
          <a:ln>
            <a:noFill/>
          </a:ln>
        </p:spPr>
        <p:txBody>
          <a:bodyPr spcFirstLastPara="1" wrap="square" lIns="68569" tIns="68569" rIns="68569" bIns="68569" anchor="t" anchorCtr="0">
            <a:noAutofit/>
          </a:bodyPr>
          <a:lstStyle/>
          <a:p>
            <a:pPr>
              <a:buSzPts val="3000"/>
            </a:pPr>
            <a:r>
              <a:rPr lang="en" sz="2800" b="1" dirty="0">
                <a:solidFill>
                  <a:srgbClr val="000099"/>
                </a:solidFill>
              </a:rPr>
              <a:t>Related Works</a:t>
            </a:r>
            <a:endParaRPr sz="2800" b="1" dirty="0">
              <a:solidFill>
                <a:srgbClr val="000099"/>
              </a:solidFill>
            </a:endParaRPr>
          </a:p>
          <a:p>
            <a:pPr>
              <a:buSzPts val="3000"/>
            </a:pPr>
            <a:endParaRPr sz="2400" b="1" dirty="0"/>
          </a:p>
        </p:txBody>
      </p:sp>
      <p:pic>
        <p:nvPicPr>
          <p:cNvPr id="2" name="Picture 1">
            <a:extLst>
              <a:ext uri="{FF2B5EF4-FFF2-40B4-BE49-F238E27FC236}">
                <a16:creationId xmlns:a16="http://schemas.microsoft.com/office/drawing/2014/main" id="{4138B8D5-1365-4934-8E14-14A762B0399C}"/>
              </a:ext>
            </a:extLst>
          </p:cNvPr>
          <p:cNvPicPr>
            <a:picLocks noChangeAspect="1"/>
          </p:cNvPicPr>
          <p:nvPr/>
        </p:nvPicPr>
        <p:blipFill>
          <a:blip r:embed="rId4"/>
          <a:stretch>
            <a:fillRect/>
          </a:stretch>
        </p:blipFill>
        <p:spPr>
          <a:xfrm>
            <a:off x="3486150" y="1845666"/>
            <a:ext cx="3143250" cy="1488084"/>
          </a:xfrm>
          <a:prstGeom prst="rect">
            <a:avLst/>
          </a:prstGeom>
        </p:spPr>
      </p:pic>
      <p:sp>
        <p:nvSpPr>
          <p:cNvPr id="3" name="TextBox 2">
            <a:extLst>
              <a:ext uri="{FF2B5EF4-FFF2-40B4-BE49-F238E27FC236}">
                <a16:creationId xmlns:a16="http://schemas.microsoft.com/office/drawing/2014/main" id="{8B4E0030-78F6-4CD1-9A4D-31EFF5781482}"/>
              </a:ext>
            </a:extLst>
          </p:cNvPr>
          <p:cNvSpPr txBox="1"/>
          <p:nvPr/>
        </p:nvSpPr>
        <p:spPr>
          <a:xfrm>
            <a:off x="3657600" y="3486150"/>
            <a:ext cx="2971800" cy="461665"/>
          </a:xfrm>
          <a:prstGeom prst="rect">
            <a:avLst/>
          </a:prstGeom>
          <a:noFill/>
        </p:spPr>
        <p:txBody>
          <a:bodyPr wrap="square" rtlCol="0">
            <a:spAutoFit/>
          </a:bodyPr>
          <a:lstStyle/>
          <a:p>
            <a:pPr algn="ctr"/>
            <a:r>
              <a:rPr lang="en-US" sz="1200" dirty="0"/>
              <a:t>Fig: Computation architecture in Mobile Device Cloud</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7" name="Google Shape;127;p21"/>
          <p:cNvSpPr txBox="1"/>
          <p:nvPr/>
        </p:nvSpPr>
        <p:spPr>
          <a:xfrm>
            <a:off x="4140056" y="3722156"/>
            <a:ext cx="2555775" cy="337500"/>
          </a:xfrm>
          <a:prstGeom prst="rect">
            <a:avLst/>
          </a:prstGeom>
          <a:noFill/>
          <a:ln>
            <a:noFill/>
          </a:ln>
        </p:spPr>
        <p:txBody>
          <a:bodyPr spcFirstLastPara="1" wrap="square" lIns="68569" tIns="68569" rIns="68569" bIns="68569" anchor="t" anchorCtr="0">
            <a:noAutofit/>
          </a:bodyPr>
          <a:lstStyle/>
          <a:p>
            <a:pPr>
              <a:buSzPts val="1400"/>
            </a:pPr>
            <a:endParaRPr sz="1050"/>
          </a:p>
        </p:txBody>
      </p:sp>
      <p:sp>
        <p:nvSpPr>
          <p:cNvPr id="128" name="Google Shape;128;p21"/>
          <p:cNvSpPr txBox="1"/>
          <p:nvPr/>
        </p:nvSpPr>
        <p:spPr>
          <a:xfrm>
            <a:off x="228600" y="1200150"/>
            <a:ext cx="6286500" cy="2645888"/>
          </a:xfrm>
          <a:prstGeom prst="rect">
            <a:avLst/>
          </a:prstGeom>
          <a:noFill/>
          <a:ln>
            <a:noFill/>
          </a:ln>
        </p:spPr>
        <p:txBody>
          <a:bodyPr spcFirstLastPara="1" wrap="square" lIns="68569" tIns="68569" rIns="68569" bIns="68569" anchor="t" anchorCtr="0">
            <a:noAutofit/>
          </a:bodyPr>
          <a:lstStyle/>
          <a:p>
            <a:r>
              <a:rPr lang="en-US" sz="1500" dirty="0">
                <a:solidFill>
                  <a:schemeClr val="tx1"/>
                </a:solidFill>
              </a:rPr>
              <a:t>Proposed truthful incentive model (TIM) for resource sharing</a:t>
            </a:r>
            <a:r>
              <a:rPr lang="en-US" sz="1500" dirty="0">
                <a:solidFill>
                  <a:srgbClr val="0070C0"/>
                </a:solidFill>
              </a:rPr>
              <a:t> [3]</a:t>
            </a:r>
          </a:p>
          <a:p>
            <a:pPr>
              <a:lnSpc>
                <a:spcPct val="150000"/>
              </a:lnSpc>
              <a:buFont typeface="Arial" pitchFamily="34" charset="0"/>
              <a:buChar char="•"/>
            </a:pPr>
            <a:r>
              <a:rPr lang="en-US" sz="1500" b="1" dirty="0"/>
              <a:t> </a:t>
            </a:r>
            <a:r>
              <a:rPr lang="en-US" sz="1500" b="1" dirty="0">
                <a:solidFill>
                  <a:srgbClr val="3333FF"/>
                </a:solidFill>
              </a:rPr>
              <a:t>G</a:t>
            </a:r>
            <a:r>
              <a:rPr lang="en-US" sz="1500" dirty="0">
                <a:solidFill>
                  <a:srgbClr val="3333FF"/>
                </a:solidFill>
              </a:rPr>
              <a:t>uarantees truthfulness </a:t>
            </a:r>
            <a:r>
              <a:rPr lang="en-US" sz="1500" dirty="0"/>
              <a:t>of the buyers and workers</a:t>
            </a:r>
            <a:endParaRPr lang="en-US" sz="1500" dirty="0">
              <a:solidFill>
                <a:srgbClr val="3333FF"/>
              </a:solidFill>
            </a:endParaRPr>
          </a:p>
          <a:p>
            <a:pPr>
              <a:lnSpc>
                <a:spcPct val="150000"/>
              </a:lnSpc>
              <a:buFont typeface="Arial" pitchFamily="34" charset="0"/>
              <a:buChar char="•"/>
            </a:pPr>
            <a:r>
              <a:rPr lang="en-US" sz="1500" dirty="0"/>
              <a:t> Perform well for </a:t>
            </a:r>
            <a:r>
              <a:rPr lang="en-US" sz="1500" dirty="0">
                <a:solidFill>
                  <a:srgbClr val="3333FF"/>
                </a:solidFill>
              </a:rPr>
              <a:t>homogenous platform</a:t>
            </a:r>
          </a:p>
          <a:p>
            <a:pPr>
              <a:lnSpc>
                <a:spcPct val="150000"/>
              </a:lnSpc>
              <a:buFont typeface="Arial" pitchFamily="34" charset="0"/>
              <a:buChar char="•"/>
            </a:pPr>
            <a:r>
              <a:rPr lang="en-US" sz="1500" dirty="0">
                <a:solidFill>
                  <a:srgbClr val="3333FF"/>
                </a:solidFill>
              </a:rPr>
              <a:t> One-to-one </a:t>
            </a:r>
            <a:r>
              <a:rPr lang="en-US" sz="1500" dirty="0">
                <a:solidFill>
                  <a:schemeClr val="tx1"/>
                </a:solidFill>
              </a:rPr>
              <a:t>resource trading model</a:t>
            </a:r>
          </a:p>
          <a:p>
            <a:pPr>
              <a:lnSpc>
                <a:spcPct val="150000"/>
              </a:lnSpc>
              <a:buFont typeface="Arial" pitchFamily="34" charset="0"/>
              <a:buChar char="•"/>
            </a:pPr>
            <a:r>
              <a:rPr lang="en-US" sz="1500" dirty="0"/>
              <a:t> Doesn't consider that resource rich mobile devices can support multiple</a:t>
            </a:r>
          </a:p>
          <a:p>
            <a:pPr>
              <a:lnSpc>
                <a:spcPct val="150000"/>
              </a:lnSpc>
            </a:pPr>
            <a:r>
              <a:rPr lang="en-US" sz="1500" dirty="0"/>
              <a:t>   buyers.</a:t>
            </a:r>
          </a:p>
          <a:p>
            <a:pPr>
              <a:lnSpc>
                <a:spcPct val="150000"/>
              </a:lnSpc>
              <a:buFont typeface="Arial" pitchFamily="34" charset="0"/>
              <a:buChar char="•"/>
            </a:pPr>
            <a:r>
              <a:rPr lang="en-US" sz="1500" dirty="0">
                <a:solidFill>
                  <a:schemeClr val="tx1"/>
                </a:solidFill>
              </a:rPr>
              <a:t> Requires </a:t>
            </a:r>
            <a:r>
              <a:rPr lang="en-US" sz="1500" dirty="0">
                <a:solidFill>
                  <a:srgbClr val="3333FF"/>
                </a:solidFill>
              </a:rPr>
              <a:t>Centralized Auctioneer</a:t>
            </a:r>
            <a:r>
              <a:rPr lang="en-US" sz="1500" dirty="0">
                <a:solidFill>
                  <a:schemeClr val="tx1"/>
                </a:solidFill>
              </a:rPr>
              <a:t>.</a:t>
            </a:r>
          </a:p>
          <a:p>
            <a:pPr>
              <a:buFont typeface="Arial" pitchFamily="34" charset="0"/>
              <a:buChar char="•"/>
            </a:pPr>
            <a:endParaRPr lang="en-US" sz="1500" dirty="0"/>
          </a:p>
          <a:p>
            <a:pPr>
              <a:buFont typeface="Arial" pitchFamily="34" charset="0"/>
              <a:buChar char="•"/>
            </a:pPr>
            <a:endParaRPr lang="en-US" sz="1500" b="1" dirty="0"/>
          </a:p>
          <a:p>
            <a:endParaRPr sz="1500" b="1" dirty="0"/>
          </a:p>
        </p:txBody>
      </p:sp>
      <p:sp>
        <p:nvSpPr>
          <p:cNvPr id="129" name="Google Shape;129;p21"/>
          <p:cNvSpPr txBox="1"/>
          <p:nvPr/>
        </p:nvSpPr>
        <p:spPr>
          <a:xfrm>
            <a:off x="392348" y="4059656"/>
            <a:ext cx="6142923" cy="507831"/>
          </a:xfrm>
          <a:prstGeom prst="rect">
            <a:avLst/>
          </a:prstGeom>
          <a:noFill/>
          <a:ln>
            <a:noFill/>
          </a:ln>
        </p:spPr>
        <p:txBody>
          <a:bodyPr spcFirstLastPara="1" wrap="square" lIns="68569" tIns="34275" rIns="68569" bIns="34275" anchor="t" anchorCtr="0">
            <a:noAutofit/>
          </a:bodyPr>
          <a:lstStyle/>
          <a:p>
            <a:r>
              <a:rPr lang="en" sz="1000" dirty="0">
                <a:solidFill>
                  <a:srgbClr val="0070C0"/>
                </a:solidFill>
              </a:rPr>
              <a:t>[3]</a:t>
            </a:r>
            <a:r>
              <a:rPr lang="en-US" sz="1000" dirty="0">
                <a:solidFill>
                  <a:srgbClr val="0070C0"/>
                </a:solidFill>
                <a:latin typeface="+mj-lt"/>
              </a:rPr>
              <a:t> </a:t>
            </a:r>
            <a:r>
              <a:rPr lang="en-US" sz="1000" dirty="0"/>
              <a:t>A. Jin, W. Song, P. Wang, D. </a:t>
            </a:r>
            <a:r>
              <a:rPr lang="en-US" sz="1000" dirty="0" err="1"/>
              <a:t>Niyato</a:t>
            </a:r>
            <a:r>
              <a:rPr lang="en-US" sz="1000" dirty="0"/>
              <a:t>, and P. </a:t>
            </a:r>
            <a:r>
              <a:rPr lang="en-US" sz="1000" dirty="0" err="1"/>
              <a:t>Ju</a:t>
            </a:r>
            <a:r>
              <a:rPr lang="en-US" sz="1000" dirty="0"/>
              <a:t>, “</a:t>
            </a:r>
            <a:r>
              <a:rPr lang="en-US" sz="1000" dirty="0">
                <a:solidFill>
                  <a:srgbClr val="000099"/>
                </a:solidFill>
              </a:rPr>
              <a:t>Auction mechanisms toward efficient resource sharing for cloudlets in mobile cloud computing</a:t>
            </a:r>
            <a:r>
              <a:rPr lang="en-US" sz="1000" dirty="0"/>
              <a:t>," IEEE Transactions on Services Computing, vol. 9, no. 6, pp. 895-909, 2016</a:t>
            </a:r>
            <a:r>
              <a:rPr lang="en-US" sz="1200" dirty="0"/>
              <a:t>.</a:t>
            </a:r>
            <a:endParaRPr sz="1200" dirty="0">
              <a:latin typeface="+mj-lt"/>
            </a:endParaRPr>
          </a:p>
          <a:p>
            <a:r>
              <a:rPr lang="en-US" sz="750" dirty="0"/>
              <a:t>.</a:t>
            </a:r>
            <a:endParaRPr sz="750" dirty="0"/>
          </a:p>
        </p:txBody>
      </p:sp>
      <p:sp>
        <p:nvSpPr>
          <p:cNvPr id="7" name="Slide Number Placeholder 6"/>
          <p:cNvSpPr>
            <a:spLocks noGrp="1"/>
          </p:cNvSpPr>
          <p:nvPr>
            <p:ph type="sldNum" idx="12"/>
          </p:nvPr>
        </p:nvSpPr>
        <p:spPr/>
        <p:txBody>
          <a:bodyPr/>
          <a:lstStyle/>
          <a:p>
            <a:fld id="{00000000-1234-1234-1234-123412341234}" type="slidenum">
              <a:rPr lang="en" smtClean="0"/>
              <a:pPr/>
              <a:t>11</a:t>
            </a:fld>
            <a:endParaRPr lang="en"/>
          </a:p>
        </p:txBody>
      </p:sp>
      <p:sp>
        <p:nvSpPr>
          <p:cNvPr id="8" name="Google Shape;116;p20">
            <a:extLst>
              <a:ext uri="{FF2B5EF4-FFF2-40B4-BE49-F238E27FC236}">
                <a16:creationId xmlns:a16="http://schemas.microsoft.com/office/drawing/2014/main" id="{E0E2D79A-F650-40AE-9433-9FCEC014A2C0}"/>
              </a:ext>
            </a:extLst>
          </p:cNvPr>
          <p:cNvSpPr txBox="1"/>
          <p:nvPr/>
        </p:nvSpPr>
        <p:spPr>
          <a:xfrm>
            <a:off x="316006" y="255494"/>
            <a:ext cx="4870394" cy="553493"/>
          </a:xfrm>
          <a:prstGeom prst="rect">
            <a:avLst/>
          </a:prstGeom>
          <a:noFill/>
          <a:ln>
            <a:noFill/>
          </a:ln>
        </p:spPr>
        <p:txBody>
          <a:bodyPr spcFirstLastPara="1" wrap="square" lIns="68569" tIns="68569" rIns="68569" bIns="68569" anchor="t" anchorCtr="0">
            <a:noAutofit/>
          </a:bodyPr>
          <a:lstStyle/>
          <a:p>
            <a:pPr>
              <a:buSzPts val="3000"/>
            </a:pPr>
            <a:r>
              <a:rPr lang="en" sz="2800" b="1" dirty="0">
                <a:solidFill>
                  <a:srgbClr val="000099"/>
                </a:solidFill>
              </a:rPr>
              <a:t>Related Works</a:t>
            </a:r>
            <a:endParaRPr sz="2800" b="1" dirty="0">
              <a:solidFill>
                <a:srgbClr val="000099"/>
              </a:solidFill>
            </a:endParaRPr>
          </a:p>
          <a:p>
            <a:pPr>
              <a:buSzPts val="3000"/>
            </a:pPr>
            <a:endParaRPr sz="2400" b="1" dirty="0"/>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7" name="Google Shape;127;p21"/>
          <p:cNvSpPr txBox="1"/>
          <p:nvPr/>
        </p:nvSpPr>
        <p:spPr>
          <a:xfrm>
            <a:off x="4140056" y="3722156"/>
            <a:ext cx="2555775" cy="337500"/>
          </a:xfrm>
          <a:prstGeom prst="rect">
            <a:avLst/>
          </a:prstGeom>
          <a:noFill/>
          <a:ln>
            <a:noFill/>
          </a:ln>
        </p:spPr>
        <p:txBody>
          <a:bodyPr spcFirstLastPara="1" wrap="square" lIns="68569" tIns="68569" rIns="68569" bIns="68569" anchor="t" anchorCtr="0">
            <a:noAutofit/>
          </a:bodyPr>
          <a:lstStyle/>
          <a:p>
            <a:pPr>
              <a:buSzPts val="1400"/>
            </a:pPr>
            <a:endParaRPr sz="1050"/>
          </a:p>
        </p:txBody>
      </p:sp>
      <p:sp>
        <p:nvSpPr>
          <p:cNvPr id="128" name="Google Shape;128;p21"/>
          <p:cNvSpPr txBox="1"/>
          <p:nvPr/>
        </p:nvSpPr>
        <p:spPr>
          <a:xfrm>
            <a:off x="285750" y="918113"/>
            <a:ext cx="6457950" cy="2927925"/>
          </a:xfrm>
          <a:prstGeom prst="rect">
            <a:avLst/>
          </a:prstGeom>
          <a:noFill/>
          <a:ln>
            <a:noFill/>
          </a:ln>
        </p:spPr>
        <p:txBody>
          <a:bodyPr spcFirstLastPara="1" wrap="square" lIns="68569" tIns="68569" rIns="68569" bIns="68569" anchor="t" anchorCtr="0">
            <a:noAutofit/>
          </a:bodyPr>
          <a:lstStyle/>
          <a:p>
            <a:r>
              <a:rPr lang="en-US" sz="1500" dirty="0">
                <a:solidFill>
                  <a:schemeClr val="tx1"/>
                </a:solidFill>
              </a:rPr>
              <a:t>Proposed Distributed truthful auction model (DTAM) </a:t>
            </a:r>
            <a:r>
              <a:rPr lang="en-US" sz="1500" dirty="0">
                <a:solidFill>
                  <a:srgbClr val="0070C0"/>
                </a:solidFill>
              </a:rPr>
              <a:t> [4]</a:t>
            </a:r>
          </a:p>
          <a:p>
            <a:endParaRPr lang="en-US" sz="1500" dirty="0"/>
          </a:p>
          <a:p>
            <a:pPr>
              <a:buFont typeface="Arial" pitchFamily="34" charset="0"/>
              <a:buChar char="•"/>
            </a:pPr>
            <a:endParaRPr lang="en-US" sz="1500" b="1" dirty="0"/>
          </a:p>
          <a:p>
            <a:endParaRPr sz="1500" b="1" dirty="0"/>
          </a:p>
        </p:txBody>
      </p:sp>
      <p:sp>
        <p:nvSpPr>
          <p:cNvPr id="129" name="Google Shape;129;p21"/>
          <p:cNvSpPr txBox="1"/>
          <p:nvPr/>
        </p:nvSpPr>
        <p:spPr>
          <a:xfrm>
            <a:off x="410135" y="4040842"/>
            <a:ext cx="6125718" cy="486536"/>
          </a:xfrm>
          <a:prstGeom prst="rect">
            <a:avLst/>
          </a:prstGeom>
          <a:noFill/>
          <a:ln>
            <a:noFill/>
          </a:ln>
        </p:spPr>
        <p:txBody>
          <a:bodyPr spcFirstLastPara="1" wrap="square" lIns="68569" tIns="34275" rIns="68569" bIns="34275" anchor="t" anchorCtr="0">
            <a:noAutofit/>
          </a:bodyPr>
          <a:lstStyle/>
          <a:p>
            <a:endParaRPr lang="en" sz="1200" dirty="0">
              <a:solidFill>
                <a:srgbClr val="0070C0"/>
              </a:solidFill>
            </a:endParaRPr>
          </a:p>
          <a:p>
            <a:r>
              <a:rPr lang="en" sz="1000" dirty="0">
                <a:solidFill>
                  <a:srgbClr val="0070C0"/>
                </a:solidFill>
              </a:rPr>
              <a:t>[4] </a:t>
            </a:r>
            <a:r>
              <a:rPr lang="en-US" sz="1000" dirty="0"/>
              <a:t>X. Wang, Y. Sui, J. Wang, C. Yuen, and W. Wu, “</a:t>
            </a:r>
            <a:r>
              <a:rPr lang="en-US" sz="1000" dirty="0">
                <a:solidFill>
                  <a:srgbClr val="000099"/>
                </a:solidFill>
              </a:rPr>
              <a:t>A distributed truthful auction mechanism for task allocation in mobile cloud computing</a:t>
            </a:r>
            <a:r>
              <a:rPr lang="en-US" sz="1000" dirty="0"/>
              <a:t>," IEEE Transactions on Services Computing, pp. 1-1, 2018.</a:t>
            </a:r>
            <a:endParaRPr sz="1000" dirty="0">
              <a:latin typeface="+mj-lt"/>
            </a:endParaRPr>
          </a:p>
          <a:p>
            <a:endParaRPr sz="750" dirty="0"/>
          </a:p>
        </p:txBody>
      </p:sp>
      <p:pic>
        <p:nvPicPr>
          <p:cNvPr id="7" name="Picture 6"/>
          <p:cNvPicPr>
            <a:picLocks noChangeAspect="1"/>
          </p:cNvPicPr>
          <p:nvPr/>
        </p:nvPicPr>
        <p:blipFill>
          <a:blip r:embed="rId4"/>
          <a:stretch>
            <a:fillRect/>
          </a:stretch>
        </p:blipFill>
        <p:spPr>
          <a:xfrm>
            <a:off x="3810181" y="1885950"/>
            <a:ext cx="2906201" cy="1445043"/>
          </a:xfrm>
          <a:prstGeom prst="rect">
            <a:avLst/>
          </a:prstGeom>
        </p:spPr>
      </p:pic>
      <p:sp>
        <p:nvSpPr>
          <p:cNvPr id="8" name="TextBox 7"/>
          <p:cNvSpPr txBox="1"/>
          <p:nvPr/>
        </p:nvSpPr>
        <p:spPr>
          <a:xfrm>
            <a:off x="228600" y="1657350"/>
            <a:ext cx="3810000" cy="2481449"/>
          </a:xfrm>
          <a:prstGeom prst="rect">
            <a:avLst/>
          </a:prstGeom>
          <a:noFill/>
        </p:spPr>
        <p:txBody>
          <a:bodyPr wrap="square" rtlCol="0">
            <a:spAutoFit/>
          </a:bodyPr>
          <a:lstStyle/>
          <a:p>
            <a:pPr>
              <a:lnSpc>
                <a:spcPct val="150000"/>
              </a:lnSpc>
              <a:buFont typeface="Arial" pitchFamily="34" charset="0"/>
              <a:buChar char="•"/>
            </a:pPr>
            <a:r>
              <a:rPr lang="en-US" sz="1050" dirty="0"/>
              <a:t> </a:t>
            </a:r>
            <a:r>
              <a:rPr lang="en-US" sz="1350" dirty="0"/>
              <a:t>Requires </a:t>
            </a:r>
            <a:r>
              <a:rPr lang="en-US" sz="1350" dirty="0">
                <a:solidFill>
                  <a:srgbClr val="3333FF"/>
                </a:solidFill>
              </a:rPr>
              <a:t>no centralized auctioneer </a:t>
            </a:r>
            <a:r>
              <a:rPr lang="en-US" sz="1350" dirty="0"/>
              <a:t>or cloudlet.</a:t>
            </a:r>
          </a:p>
          <a:p>
            <a:pPr>
              <a:lnSpc>
                <a:spcPct val="150000"/>
              </a:lnSpc>
              <a:buFont typeface="Arial" pitchFamily="34" charset="0"/>
              <a:buChar char="•"/>
            </a:pPr>
            <a:r>
              <a:rPr lang="en-US" sz="1350" dirty="0"/>
              <a:t> Buyers </a:t>
            </a:r>
            <a:r>
              <a:rPr lang="en-US" sz="1350" dirty="0">
                <a:solidFill>
                  <a:srgbClr val="3333FF"/>
                </a:solidFill>
              </a:rPr>
              <a:t>submit their bids privately </a:t>
            </a:r>
          </a:p>
          <a:p>
            <a:pPr>
              <a:lnSpc>
                <a:spcPct val="150000"/>
              </a:lnSpc>
              <a:buFont typeface="Arial" pitchFamily="34" charset="0"/>
              <a:buChar char="•"/>
            </a:pPr>
            <a:r>
              <a:rPr lang="en-US" sz="1350" dirty="0"/>
              <a:t> Workers </a:t>
            </a:r>
            <a:r>
              <a:rPr lang="en-US" sz="1350" dirty="0">
                <a:solidFill>
                  <a:srgbClr val="3333FF"/>
                </a:solidFill>
              </a:rPr>
              <a:t>make auction decisions locally</a:t>
            </a:r>
          </a:p>
          <a:p>
            <a:pPr>
              <a:lnSpc>
                <a:spcPct val="150000"/>
              </a:lnSpc>
              <a:buFont typeface="Arial" pitchFamily="34" charset="0"/>
              <a:buChar char="•"/>
            </a:pPr>
            <a:r>
              <a:rPr lang="en-US" sz="1350" dirty="0"/>
              <a:t> Haven’t considered the </a:t>
            </a:r>
            <a:r>
              <a:rPr lang="en-US" sz="1350" dirty="0">
                <a:solidFill>
                  <a:srgbClr val="3333FF"/>
                </a:solidFill>
              </a:rPr>
              <a:t>reputation of the</a:t>
            </a:r>
          </a:p>
          <a:p>
            <a:pPr>
              <a:lnSpc>
                <a:spcPct val="150000"/>
              </a:lnSpc>
            </a:pPr>
            <a:r>
              <a:rPr lang="en-US" sz="1350" dirty="0">
                <a:solidFill>
                  <a:srgbClr val="3333FF"/>
                </a:solidFill>
              </a:rPr>
              <a:t>  workers</a:t>
            </a:r>
          </a:p>
          <a:p>
            <a:pPr>
              <a:buFont typeface="Arial" pitchFamily="34" charset="0"/>
              <a:buChar char="•"/>
            </a:pPr>
            <a:r>
              <a:rPr lang="en-US" sz="1350" dirty="0"/>
              <a:t> Have not considered </a:t>
            </a:r>
            <a:r>
              <a:rPr lang="en-US" sz="1350" dirty="0">
                <a:solidFill>
                  <a:srgbClr val="3333FF"/>
                </a:solidFill>
              </a:rPr>
              <a:t>user Quality-of-</a:t>
            </a:r>
          </a:p>
          <a:p>
            <a:r>
              <a:rPr lang="en-US" sz="1350" dirty="0">
                <a:solidFill>
                  <a:srgbClr val="3333FF"/>
                </a:solidFill>
              </a:rPr>
              <a:t>  Experience (</a:t>
            </a:r>
            <a:r>
              <a:rPr lang="en-US" sz="1350" dirty="0" err="1">
                <a:solidFill>
                  <a:srgbClr val="3333FF"/>
                </a:solidFill>
              </a:rPr>
              <a:t>QoE</a:t>
            </a:r>
            <a:r>
              <a:rPr lang="en-US" sz="1350" dirty="0">
                <a:solidFill>
                  <a:srgbClr val="3333FF"/>
                </a:solidFill>
              </a:rPr>
              <a:t>)</a:t>
            </a:r>
            <a:r>
              <a:rPr lang="en-US" sz="1350" dirty="0"/>
              <a:t> </a:t>
            </a:r>
            <a:r>
              <a:rPr lang="en-US" sz="1350" dirty="0">
                <a:solidFill>
                  <a:srgbClr val="3333FF"/>
                </a:solidFill>
              </a:rPr>
              <a:t>and quality of the executed</a:t>
            </a:r>
          </a:p>
          <a:p>
            <a:r>
              <a:rPr lang="en-US" sz="1350" dirty="0">
                <a:solidFill>
                  <a:srgbClr val="3333FF"/>
                </a:solidFill>
              </a:rPr>
              <a:t>  task.</a:t>
            </a:r>
          </a:p>
          <a:p>
            <a:pPr>
              <a:buFont typeface="Arial" pitchFamily="34" charset="0"/>
              <a:buChar char="•"/>
            </a:pPr>
            <a:endParaRPr lang="en-US" sz="1350" dirty="0"/>
          </a:p>
        </p:txBody>
      </p:sp>
      <p:sp>
        <p:nvSpPr>
          <p:cNvPr id="9" name="Slide Number Placeholder 8"/>
          <p:cNvSpPr>
            <a:spLocks noGrp="1"/>
          </p:cNvSpPr>
          <p:nvPr>
            <p:ph type="sldNum" idx="12"/>
          </p:nvPr>
        </p:nvSpPr>
        <p:spPr/>
        <p:txBody>
          <a:bodyPr/>
          <a:lstStyle/>
          <a:p>
            <a:fld id="{00000000-1234-1234-1234-123412341234}" type="slidenum">
              <a:rPr lang="en" smtClean="0"/>
              <a:pPr/>
              <a:t>12</a:t>
            </a:fld>
            <a:endParaRPr lang="en"/>
          </a:p>
        </p:txBody>
      </p:sp>
      <p:sp>
        <p:nvSpPr>
          <p:cNvPr id="10" name="Google Shape;116;p20">
            <a:extLst>
              <a:ext uri="{FF2B5EF4-FFF2-40B4-BE49-F238E27FC236}">
                <a16:creationId xmlns:a16="http://schemas.microsoft.com/office/drawing/2014/main" id="{B2FFCAC6-DC0D-4208-B434-A942C993C01B}"/>
              </a:ext>
            </a:extLst>
          </p:cNvPr>
          <p:cNvSpPr txBox="1"/>
          <p:nvPr/>
        </p:nvSpPr>
        <p:spPr>
          <a:xfrm>
            <a:off x="316006" y="255494"/>
            <a:ext cx="4870394" cy="553493"/>
          </a:xfrm>
          <a:prstGeom prst="rect">
            <a:avLst/>
          </a:prstGeom>
          <a:noFill/>
          <a:ln>
            <a:noFill/>
          </a:ln>
        </p:spPr>
        <p:txBody>
          <a:bodyPr spcFirstLastPara="1" wrap="square" lIns="68569" tIns="68569" rIns="68569" bIns="68569" anchor="t" anchorCtr="0">
            <a:noAutofit/>
          </a:bodyPr>
          <a:lstStyle/>
          <a:p>
            <a:pPr>
              <a:buSzPts val="3000"/>
            </a:pPr>
            <a:r>
              <a:rPr lang="en" sz="2800" b="1" dirty="0">
                <a:solidFill>
                  <a:srgbClr val="000099"/>
                </a:solidFill>
              </a:rPr>
              <a:t>Related Works</a:t>
            </a:r>
            <a:endParaRPr sz="2800" b="1" dirty="0">
              <a:solidFill>
                <a:srgbClr val="000099"/>
              </a:solidFill>
            </a:endParaRPr>
          </a:p>
          <a:p>
            <a:pPr>
              <a:buSzPts val="3000"/>
            </a:pPr>
            <a:endParaRPr sz="2400" b="1" dirty="0"/>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7" name="Google Shape;127;p21"/>
          <p:cNvSpPr txBox="1"/>
          <p:nvPr/>
        </p:nvSpPr>
        <p:spPr>
          <a:xfrm>
            <a:off x="4140056" y="3722156"/>
            <a:ext cx="2555775" cy="337500"/>
          </a:xfrm>
          <a:prstGeom prst="rect">
            <a:avLst/>
          </a:prstGeom>
          <a:noFill/>
          <a:ln>
            <a:noFill/>
          </a:ln>
        </p:spPr>
        <p:txBody>
          <a:bodyPr spcFirstLastPara="1" wrap="square" lIns="68569" tIns="68569" rIns="68569" bIns="68569" anchor="t" anchorCtr="0">
            <a:noAutofit/>
          </a:bodyPr>
          <a:lstStyle/>
          <a:p>
            <a:pPr>
              <a:buSzPts val="1400"/>
            </a:pPr>
            <a:endParaRPr sz="1050"/>
          </a:p>
        </p:txBody>
      </p:sp>
      <p:sp>
        <p:nvSpPr>
          <p:cNvPr id="128" name="Google Shape;128;p21"/>
          <p:cNvSpPr txBox="1"/>
          <p:nvPr/>
        </p:nvSpPr>
        <p:spPr>
          <a:xfrm>
            <a:off x="285750" y="1200150"/>
            <a:ext cx="6457950" cy="2645888"/>
          </a:xfrm>
          <a:prstGeom prst="rect">
            <a:avLst/>
          </a:prstGeom>
          <a:noFill/>
          <a:ln>
            <a:noFill/>
          </a:ln>
        </p:spPr>
        <p:txBody>
          <a:bodyPr spcFirstLastPara="1" wrap="square" lIns="68569" tIns="68569" rIns="68569" bIns="68569" anchor="t" anchorCtr="0">
            <a:noAutofit/>
          </a:bodyPr>
          <a:lstStyle/>
          <a:p>
            <a:endParaRPr lang="en-US" sz="1500" dirty="0"/>
          </a:p>
          <a:p>
            <a:pPr>
              <a:buFont typeface="Arial" pitchFamily="34" charset="0"/>
              <a:buChar char="•"/>
            </a:pPr>
            <a:endParaRPr lang="en-US" sz="1500" b="1" dirty="0"/>
          </a:p>
          <a:p>
            <a:endParaRPr sz="1500" b="1" dirty="0"/>
          </a:p>
        </p:txBody>
      </p:sp>
      <p:sp>
        <p:nvSpPr>
          <p:cNvPr id="129" name="Google Shape;129;p21"/>
          <p:cNvSpPr txBox="1"/>
          <p:nvPr/>
        </p:nvSpPr>
        <p:spPr>
          <a:xfrm>
            <a:off x="413325" y="3722156"/>
            <a:ext cx="6142923" cy="507831"/>
          </a:xfrm>
          <a:prstGeom prst="rect">
            <a:avLst/>
          </a:prstGeom>
          <a:noFill/>
          <a:ln>
            <a:noFill/>
          </a:ln>
        </p:spPr>
        <p:txBody>
          <a:bodyPr spcFirstLastPara="1" wrap="square" lIns="68569" tIns="34275" rIns="68569" bIns="34275" anchor="t" anchorCtr="0">
            <a:noAutofit/>
          </a:bodyPr>
          <a:lstStyle/>
          <a:p>
            <a:endParaRPr lang="en" sz="750" dirty="0">
              <a:solidFill>
                <a:srgbClr val="0070C0"/>
              </a:solidFill>
            </a:endParaRPr>
          </a:p>
          <a:p>
            <a:r>
              <a:rPr lang="en-US" sz="750" dirty="0"/>
              <a:t>.</a:t>
            </a:r>
            <a:endParaRPr sz="750" dirty="0">
              <a:latin typeface="+mj-lt"/>
            </a:endParaRPr>
          </a:p>
          <a:p>
            <a:endParaRPr sz="750" dirty="0"/>
          </a:p>
        </p:txBody>
      </p:sp>
      <p:sp>
        <p:nvSpPr>
          <p:cNvPr id="9" name="Slide Number Placeholder 8"/>
          <p:cNvSpPr>
            <a:spLocks noGrp="1"/>
          </p:cNvSpPr>
          <p:nvPr>
            <p:ph type="sldNum" idx="12"/>
          </p:nvPr>
        </p:nvSpPr>
        <p:spPr/>
        <p:txBody>
          <a:bodyPr/>
          <a:lstStyle/>
          <a:p>
            <a:fld id="{00000000-1234-1234-1234-123412341234}" type="slidenum">
              <a:rPr lang="en" smtClean="0"/>
              <a:pPr/>
              <a:t>13</a:t>
            </a:fld>
            <a:endParaRPr lang="en"/>
          </a:p>
        </p:txBody>
      </p:sp>
      <p:pic>
        <p:nvPicPr>
          <p:cNvPr id="2" name="Picture 1">
            <a:extLst>
              <a:ext uri="{FF2B5EF4-FFF2-40B4-BE49-F238E27FC236}">
                <a16:creationId xmlns:a16="http://schemas.microsoft.com/office/drawing/2014/main" id="{F9892A52-C33C-4CC8-81F8-BE8EE9E0EBF9}"/>
              </a:ext>
            </a:extLst>
          </p:cNvPr>
          <p:cNvPicPr>
            <a:picLocks noChangeAspect="1"/>
          </p:cNvPicPr>
          <p:nvPr/>
        </p:nvPicPr>
        <p:blipFill>
          <a:blip r:embed="rId4"/>
          <a:stretch>
            <a:fillRect/>
          </a:stretch>
        </p:blipFill>
        <p:spPr>
          <a:xfrm>
            <a:off x="221770" y="1547497"/>
            <a:ext cx="6300825" cy="2512160"/>
          </a:xfrm>
          <a:prstGeom prst="rect">
            <a:avLst/>
          </a:prstGeom>
        </p:spPr>
      </p:pic>
      <p:sp>
        <p:nvSpPr>
          <p:cNvPr id="4" name="TextBox 3">
            <a:extLst>
              <a:ext uri="{FF2B5EF4-FFF2-40B4-BE49-F238E27FC236}">
                <a16:creationId xmlns:a16="http://schemas.microsoft.com/office/drawing/2014/main" id="{B9EB87C8-7314-4C05-AABB-E90F5C846E99}"/>
              </a:ext>
            </a:extLst>
          </p:cNvPr>
          <p:cNvSpPr txBox="1"/>
          <p:nvPr/>
        </p:nvSpPr>
        <p:spPr>
          <a:xfrm>
            <a:off x="890550" y="1305843"/>
            <a:ext cx="4881600" cy="300082"/>
          </a:xfrm>
          <a:prstGeom prst="rect">
            <a:avLst/>
          </a:prstGeom>
          <a:noFill/>
        </p:spPr>
        <p:txBody>
          <a:bodyPr wrap="square" rtlCol="0">
            <a:spAutoFit/>
          </a:bodyPr>
          <a:lstStyle/>
          <a:p>
            <a:r>
              <a:rPr lang="en-US" sz="1350" dirty="0"/>
              <a:t>Table: Summary of the Task Execution Approaches in MDC</a:t>
            </a:r>
          </a:p>
        </p:txBody>
      </p:sp>
      <p:sp>
        <p:nvSpPr>
          <p:cNvPr id="5" name="TextBox 4">
            <a:extLst>
              <a:ext uri="{FF2B5EF4-FFF2-40B4-BE49-F238E27FC236}">
                <a16:creationId xmlns:a16="http://schemas.microsoft.com/office/drawing/2014/main" id="{982F9CAA-2D1B-4BCC-B5AE-471EEA8E7230}"/>
              </a:ext>
            </a:extLst>
          </p:cNvPr>
          <p:cNvSpPr txBox="1"/>
          <p:nvPr/>
        </p:nvSpPr>
        <p:spPr>
          <a:xfrm>
            <a:off x="311887" y="3693515"/>
            <a:ext cx="6132788" cy="253916"/>
          </a:xfrm>
          <a:prstGeom prst="rect">
            <a:avLst/>
          </a:prstGeom>
          <a:noFill/>
          <a:ln w="25400">
            <a:solidFill>
              <a:srgbClr val="FF0000"/>
            </a:solidFill>
          </a:ln>
        </p:spPr>
        <p:txBody>
          <a:bodyPr wrap="square" rtlCol="0">
            <a:spAutoFit/>
          </a:bodyPr>
          <a:lstStyle/>
          <a:p>
            <a:endParaRPr lang="en-US" sz="1050" dirty="0"/>
          </a:p>
        </p:txBody>
      </p:sp>
      <p:sp>
        <p:nvSpPr>
          <p:cNvPr id="13" name="Google Shape;116;p20">
            <a:extLst>
              <a:ext uri="{FF2B5EF4-FFF2-40B4-BE49-F238E27FC236}">
                <a16:creationId xmlns:a16="http://schemas.microsoft.com/office/drawing/2014/main" id="{615E3A31-6EB3-4071-A9ED-1A839D893626}"/>
              </a:ext>
            </a:extLst>
          </p:cNvPr>
          <p:cNvSpPr txBox="1"/>
          <p:nvPr/>
        </p:nvSpPr>
        <p:spPr>
          <a:xfrm>
            <a:off x="316006" y="255494"/>
            <a:ext cx="4870394" cy="553493"/>
          </a:xfrm>
          <a:prstGeom prst="rect">
            <a:avLst/>
          </a:prstGeom>
          <a:noFill/>
          <a:ln>
            <a:noFill/>
          </a:ln>
        </p:spPr>
        <p:txBody>
          <a:bodyPr spcFirstLastPara="1" wrap="square" lIns="68569" tIns="68569" rIns="68569" bIns="68569" anchor="t" anchorCtr="0">
            <a:noAutofit/>
          </a:bodyPr>
          <a:lstStyle/>
          <a:p>
            <a:pPr>
              <a:buSzPts val="3000"/>
            </a:pPr>
            <a:r>
              <a:rPr lang="en" sz="2800" b="1" dirty="0">
                <a:solidFill>
                  <a:srgbClr val="000099"/>
                </a:solidFill>
              </a:rPr>
              <a:t>Related Works</a:t>
            </a:r>
            <a:endParaRPr sz="2800" b="1" dirty="0">
              <a:solidFill>
                <a:srgbClr val="000099"/>
              </a:solidFill>
            </a:endParaRPr>
          </a:p>
          <a:p>
            <a:pPr>
              <a:buSzPts val="3000"/>
            </a:pPr>
            <a:endParaRPr sz="2400" b="1" dirty="0"/>
          </a:p>
        </p:txBody>
      </p:sp>
    </p:spTree>
    <p:extLst>
      <p:ext uri="{BB962C8B-B14F-4D97-AF65-F5344CB8AC3E}">
        <p14:creationId xmlns:p14="http://schemas.microsoft.com/office/powerpoint/2010/main" val="356824356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3"/>
        <p:cNvGrpSpPr/>
        <p:nvPr/>
      </p:nvGrpSpPr>
      <p:grpSpPr>
        <a:xfrm>
          <a:off x="0" y="0"/>
          <a:ext cx="0" cy="0"/>
          <a:chOff x="0" y="0"/>
          <a:chExt cx="0" cy="0"/>
        </a:xfrm>
      </p:grpSpPr>
      <p:sp>
        <p:nvSpPr>
          <p:cNvPr id="134" name="Google Shape;134;p22"/>
          <p:cNvSpPr txBox="1"/>
          <p:nvPr/>
        </p:nvSpPr>
        <p:spPr>
          <a:xfrm>
            <a:off x="381000" y="285750"/>
            <a:ext cx="4881600" cy="400050"/>
          </a:xfrm>
          <a:prstGeom prst="rect">
            <a:avLst/>
          </a:prstGeom>
          <a:noFill/>
          <a:ln>
            <a:noFill/>
          </a:ln>
        </p:spPr>
        <p:txBody>
          <a:bodyPr spcFirstLastPara="1" wrap="square" lIns="68569" tIns="68569" rIns="68569" bIns="68569" anchor="t" anchorCtr="0">
            <a:noAutofit/>
          </a:bodyPr>
          <a:lstStyle/>
          <a:p>
            <a:pPr>
              <a:buSzPts val="3000"/>
            </a:pPr>
            <a:r>
              <a:rPr lang="en" sz="2800" b="1" dirty="0">
                <a:solidFill>
                  <a:srgbClr val="000099"/>
                </a:solidFill>
              </a:rPr>
              <a:t>Contribution</a:t>
            </a:r>
            <a:endParaRPr sz="2800" b="1" dirty="0">
              <a:solidFill>
                <a:srgbClr val="000099"/>
              </a:solidFill>
            </a:endParaRPr>
          </a:p>
          <a:p>
            <a:pPr>
              <a:buSzPts val="3000"/>
            </a:pPr>
            <a:endParaRPr sz="2250" b="1" dirty="0"/>
          </a:p>
        </p:txBody>
      </p:sp>
      <p:sp>
        <p:nvSpPr>
          <p:cNvPr id="136" name="Google Shape;136;p22"/>
          <p:cNvSpPr txBox="1"/>
          <p:nvPr/>
        </p:nvSpPr>
        <p:spPr>
          <a:xfrm>
            <a:off x="2604188" y="1383600"/>
            <a:ext cx="2880900" cy="642375"/>
          </a:xfrm>
          <a:prstGeom prst="rect">
            <a:avLst/>
          </a:prstGeom>
          <a:noFill/>
          <a:ln>
            <a:noFill/>
          </a:ln>
        </p:spPr>
        <p:txBody>
          <a:bodyPr spcFirstLastPara="1" wrap="square" lIns="68569" tIns="68569" rIns="68569" bIns="68569" anchor="t" anchorCtr="0">
            <a:noAutofit/>
          </a:bodyPr>
          <a:lstStyle/>
          <a:p>
            <a:pPr>
              <a:buSzPts val="2000"/>
            </a:pPr>
            <a:endParaRPr sz="1500"/>
          </a:p>
        </p:txBody>
      </p:sp>
      <p:sp>
        <p:nvSpPr>
          <p:cNvPr id="137" name="Google Shape;137;p22"/>
          <p:cNvSpPr txBox="1"/>
          <p:nvPr/>
        </p:nvSpPr>
        <p:spPr>
          <a:xfrm>
            <a:off x="4140056" y="3722156"/>
            <a:ext cx="2555775" cy="337500"/>
          </a:xfrm>
          <a:prstGeom prst="rect">
            <a:avLst/>
          </a:prstGeom>
          <a:noFill/>
          <a:ln>
            <a:noFill/>
          </a:ln>
        </p:spPr>
        <p:txBody>
          <a:bodyPr spcFirstLastPara="1" wrap="square" lIns="68569" tIns="68569" rIns="68569" bIns="68569" anchor="t" anchorCtr="0">
            <a:noAutofit/>
          </a:bodyPr>
          <a:lstStyle/>
          <a:p>
            <a:pPr>
              <a:buSzPts val="1400"/>
            </a:pPr>
            <a:endParaRPr sz="1050"/>
          </a:p>
        </p:txBody>
      </p:sp>
      <p:sp>
        <p:nvSpPr>
          <p:cNvPr id="138" name="Google Shape;138;p22"/>
          <p:cNvSpPr txBox="1"/>
          <p:nvPr/>
        </p:nvSpPr>
        <p:spPr>
          <a:xfrm>
            <a:off x="413325" y="1200150"/>
            <a:ext cx="5979375" cy="2645888"/>
          </a:xfrm>
          <a:prstGeom prst="rect">
            <a:avLst/>
          </a:prstGeom>
          <a:noFill/>
          <a:ln>
            <a:noFill/>
          </a:ln>
        </p:spPr>
        <p:txBody>
          <a:bodyPr spcFirstLastPara="1" wrap="square" lIns="68569" tIns="68569" rIns="68569" bIns="68569" anchor="t" anchorCtr="0">
            <a:noAutofit/>
          </a:bodyPr>
          <a:lstStyle/>
          <a:p>
            <a:pPr marL="342900" indent="-266700" algn="just">
              <a:lnSpc>
                <a:spcPct val="150000"/>
              </a:lnSpc>
              <a:spcBef>
                <a:spcPts val="525"/>
              </a:spcBef>
              <a:buSzPts val="2000"/>
              <a:buFont typeface="Wingdings" pitchFamily="2" charset="2"/>
              <a:buChar char="q"/>
            </a:pPr>
            <a:r>
              <a:rPr lang="en-US" sz="1500" dirty="0"/>
              <a:t>Design </a:t>
            </a:r>
            <a:r>
              <a:rPr lang="en-US" sz="1500" dirty="0">
                <a:solidFill>
                  <a:srgbClr val="00B050"/>
                </a:solidFill>
              </a:rPr>
              <a:t>Distributed</a:t>
            </a:r>
            <a:r>
              <a:rPr lang="en" sz="1500" dirty="0">
                <a:solidFill>
                  <a:srgbClr val="00B050"/>
                </a:solidFill>
              </a:rPr>
              <a:t> Mobile Device Cloud </a:t>
            </a:r>
            <a:r>
              <a:rPr lang="en-US" sz="1500" dirty="0">
                <a:solidFill>
                  <a:srgbClr val="00B050"/>
                </a:solidFill>
              </a:rPr>
              <a:t>framework, </a:t>
            </a:r>
            <a:r>
              <a:rPr lang="en" sz="1500" dirty="0">
                <a:solidFill>
                  <a:srgbClr val="00B050"/>
                </a:solidFill>
              </a:rPr>
              <a:t>FEST</a:t>
            </a:r>
          </a:p>
          <a:p>
            <a:pPr marL="342900" indent="-266700" algn="just">
              <a:lnSpc>
                <a:spcPct val="150000"/>
              </a:lnSpc>
              <a:buSzPts val="2000"/>
              <a:buFont typeface="Wingdings" pitchFamily="2" charset="2"/>
              <a:buChar char="q"/>
            </a:pPr>
            <a:r>
              <a:rPr lang="en-US" sz="1500" dirty="0"/>
              <a:t>Calculate worker reputation </a:t>
            </a:r>
            <a:r>
              <a:rPr lang="en" sz="1500" dirty="0"/>
              <a:t>using </a:t>
            </a:r>
            <a:r>
              <a:rPr lang="en" sz="1500" dirty="0">
                <a:solidFill>
                  <a:srgbClr val="00B050"/>
                </a:solidFill>
              </a:rPr>
              <a:t>Multi-Weight Subjective Logic (MWSL) and Federated Learning (FL)</a:t>
            </a:r>
            <a:endParaRPr sz="1500" dirty="0">
              <a:solidFill>
                <a:srgbClr val="00B050"/>
              </a:solidFill>
            </a:endParaRPr>
          </a:p>
          <a:p>
            <a:pPr marL="342900" indent="-266700" algn="just">
              <a:lnSpc>
                <a:spcPct val="150000"/>
              </a:lnSpc>
              <a:buSzPts val="2000"/>
              <a:buFont typeface="Wingdings" pitchFamily="2" charset="2"/>
              <a:buChar char="q"/>
            </a:pPr>
            <a:r>
              <a:rPr lang="en-US" sz="1500" dirty="0"/>
              <a:t>Develop </a:t>
            </a:r>
            <a:r>
              <a:rPr lang="en" sz="1500" dirty="0"/>
              <a:t>distributed </a:t>
            </a:r>
            <a:r>
              <a:rPr lang="en" sz="1500" dirty="0">
                <a:solidFill>
                  <a:srgbClr val="00B050"/>
                </a:solidFill>
              </a:rPr>
              <a:t>auction mechanis</a:t>
            </a:r>
            <a:r>
              <a:rPr lang="en-US" sz="1500" dirty="0">
                <a:solidFill>
                  <a:srgbClr val="00B050"/>
                </a:solidFill>
              </a:rPr>
              <a:t>m to select </a:t>
            </a:r>
            <a:r>
              <a:rPr lang="en" sz="1500" dirty="0">
                <a:solidFill>
                  <a:srgbClr val="00B050"/>
                </a:solidFill>
              </a:rPr>
              <a:t>worker </a:t>
            </a:r>
            <a:r>
              <a:rPr lang="en-US" sz="1500" dirty="0">
                <a:solidFill>
                  <a:srgbClr val="00B050"/>
                </a:solidFill>
              </a:rPr>
              <a:t>devices</a:t>
            </a:r>
          </a:p>
          <a:p>
            <a:pPr marL="342900" indent="-266700" algn="just">
              <a:lnSpc>
                <a:spcPct val="150000"/>
              </a:lnSpc>
              <a:buSzPts val="2000"/>
              <a:buFont typeface="Wingdings" pitchFamily="2" charset="2"/>
              <a:buChar char="q"/>
            </a:pPr>
            <a:r>
              <a:rPr lang="en-US" sz="1500" dirty="0">
                <a:solidFill>
                  <a:schemeClr val="tx1"/>
                </a:solidFill>
              </a:rPr>
              <a:t>Develop</a:t>
            </a:r>
            <a:r>
              <a:rPr lang="en-US" sz="1500" dirty="0">
                <a:solidFill>
                  <a:srgbClr val="00B050"/>
                </a:solidFill>
              </a:rPr>
              <a:t> </a:t>
            </a:r>
            <a:r>
              <a:rPr lang="en-US" sz="1500" dirty="0" err="1"/>
              <a:t>QoE</a:t>
            </a:r>
            <a:r>
              <a:rPr lang="en-US" sz="1500" dirty="0"/>
              <a:t> aware </a:t>
            </a:r>
            <a:r>
              <a:rPr lang="en-US" sz="1500" dirty="0">
                <a:solidFill>
                  <a:srgbClr val="00B050"/>
                </a:solidFill>
              </a:rPr>
              <a:t>Incentive mechanism </a:t>
            </a:r>
          </a:p>
          <a:p>
            <a:pPr marL="342900" indent="-266700" algn="just">
              <a:lnSpc>
                <a:spcPct val="150000"/>
              </a:lnSpc>
              <a:buSzPts val="2000"/>
              <a:buFont typeface="Wingdings" pitchFamily="2" charset="2"/>
              <a:buChar char="q"/>
            </a:pPr>
            <a:r>
              <a:rPr lang="en-US" sz="1500" dirty="0"/>
              <a:t>Perform theoretical analysis of </a:t>
            </a:r>
            <a:r>
              <a:rPr lang="en-US" sz="1500" dirty="0">
                <a:solidFill>
                  <a:srgbClr val="00B050"/>
                </a:solidFill>
              </a:rPr>
              <a:t>truthfulness, individual rationality, and budget balance</a:t>
            </a:r>
          </a:p>
          <a:p>
            <a:pPr marL="342900" indent="-266700" algn="just">
              <a:lnSpc>
                <a:spcPct val="150000"/>
              </a:lnSpc>
              <a:buSzPts val="2000"/>
              <a:buFont typeface="Wingdings" pitchFamily="2" charset="2"/>
              <a:buChar char="q"/>
            </a:pPr>
            <a:r>
              <a:rPr lang="en-US" sz="1500" dirty="0">
                <a:solidFill>
                  <a:srgbClr val="00B050"/>
                </a:solidFill>
                <a:latin typeface="+mj-lt"/>
              </a:rPr>
              <a:t>Perform Comparative result analysis </a:t>
            </a:r>
            <a:r>
              <a:rPr lang="en-US" sz="1500" dirty="0">
                <a:latin typeface="+mj-lt"/>
              </a:rPr>
              <a:t>of state-of-the-art works.</a:t>
            </a:r>
            <a:endParaRPr sz="1500" dirty="0"/>
          </a:p>
          <a:p>
            <a:pPr algn="just">
              <a:lnSpc>
                <a:spcPct val="115000"/>
              </a:lnSpc>
              <a:spcBef>
                <a:spcPts val="525"/>
              </a:spcBef>
              <a:buSzPts val="2000"/>
            </a:pPr>
            <a:endParaRPr sz="1500" dirty="0"/>
          </a:p>
          <a:p>
            <a:pPr algn="just">
              <a:lnSpc>
                <a:spcPct val="115000"/>
              </a:lnSpc>
              <a:spcBef>
                <a:spcPts val="525"/>
              </a:spcBef>
              <a:buSzPts val="2000"/>
            </a:pPr>
            <a:endParaRPr sz="1500" dirty="0"/>
          </a:p>
          <a:p>
            <a:pPr algn="just">
              <a:lnSpc>
                <a:spcPct val="115000"/>
              </a:lnSpc>
              <a:spcBef>
                <a:spcPts val="525"/>
              </a:spcBef>
              <a:buSzPts val="2000"/>
            </a:pPr>
            <a:endParaRPr sz="1500" dirty="0"/>
          </a:p>
          <a:p>
            <a:pPr marL="342900">
              <a:buSzPts val="2000"/>
            </a:pPr>
            <a:r>
              <a:rPr lang="en" sz="1500" b="1" dirty="0"/>
              <a:t> </a:t>
            </a:r>
            <a:endParaRPr sz="1500" b="1" dirty="0"/>
          </a:p>
          <a:p>
            <a:pPr>
              <a:buSzPts val="2000"/>
            </a:pPr>
            <a:endParaRPr sz="1500" b="1" dirty="0"/>
          </a:p>
        </p:txBody>
      </p:sp>
      <p:sp>
        <p:nvSpPr>
          <p:cNvPr id="7" name="Slide Number Placeholder 6"/>
          <p:cNvSpPr>
            <a:spLocks noGrp="1"/>
          </p:cNvSpPr>
          <p:nvPr>
            <p:ph type="sldNum" idx="12"/>
          </p:nvPr>
        </p:nvSpPr>
        <p:spPr/>
        <p:txBody>
          <a:bodyPr/>
          <a:lstStyle/>
          <a:p>
            <a:fld id="{00000000-1234-1234-1234-123412341234}" type="slidenum">
              <a:rPr lang="en" smtClean="0"/>
              <a:pPr/>
              <a:t>14</a:t>
            </a:fld>
            <a:endParaRPr lang="en"/>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1" name="Google Shape;151;p24"/>
          <p:cNvSpPr txBox="1"/>
          <p:nvPr/>
        </p:nvSpPr>
        <p:spPr>
          <a:xfrm>
            <a:off x="285281" y="256246"/>
            <a:ext cx="4881600" cy="507825"/>
          </a:xfrm>
          <a:prstGeom prst="rect">
            <a:avLst/>
          </a:prstGeom>
          <a:noFill/>
          <a:ln>
            <a:noFill/>
          </a:ln>
        </p:spPr>
        <p:txBody>
          <a:bodyPr spcFirstLastPara="1" wrap="square" lIns="68569" tIns="68569" rIns="68569" bIns="68569" anchor="t" anchorCtr="0">
            <a:noAutofit/>
          </a:bodyPr>
          <a:lstStyle/>
          <a:p>
            <a:pPr>
              <a:buSzPts val="3000"/>
            </a:pPr>
            <a:r>
              <a:rPr lang="en" sz="2800" b="1" dirty="0">
                <a:solidFill>
                  <a:srgbClr val="000099"/>
                </a:solidFill>
              </a:rPr>
              <a:t>Distributed Auction Model</a:t>
            </a:r>
            <a:endParaRPr sz="2800" b="1" dirty="0">
              <a:solidFill>
                <a:srgbClr val="000099"/>
              </a:solidFill>
            </a:endParaRPr>
          </a:p>
          <a:p>
            <a:pPr>
              <a:buSzPts val="3000"/>
            </a:pPr>
            <a:endParaRPr sz="2250" b="1" dirty="0"/>
          </a:p>
        </p:txBody>
      </p:sp>
      <p:sp>
        <p:nvSpPr>
          <p:cNvPr id="153" name="Google Shape;153;p24"/>
          <p:cNvSpPr txBox="1"/>
          <p:nvPr/>
        </p:nvSpPr>
        <p:spPr>
          <a:xfrm>
            <a:off x="2385172" y="3930743"/>
            <a:ext cx="2503682" cy="349217"/>
          </a:xfrm>
          <a:prstGeom prst="rect">
            <a:avLst/>
          </a:prstGeom>
          <a:noFill/>
          <a:ln>
            <a:noFill/>
          </a:ln>
        </p:spPr>
        <p:txBody>
          <a:bodyPr spcFirstLastPara="1" wrap="square" lIns="68569" tIns="68569" rIns="68569" bIns="68569" anchor="t" anchorCtr="0">
            <a:noAutofit/>
          </a:bodyPr>
          <a:lstStyle/>
          <a:p>
            <a:pPr>
              <a:buSzPts val="1400"/>
            </a:pPr>
            <a:r>
              <a:rPr lang="en" sz="1050" dirty="0"/>
              <a:t>        Fig: Distributed Auction Model</a:t>
            </a:r>
            <a:endParaRPr sz="1050" dirty="0"/>
          </a:p>
        </p:txBody>
      </p:sp>
      <p:sp>
        <p:nvSpPr>
          <p:cNvPr id="7" name="Slide Number Placeholder 6"/>
          <p:cNvSpPr>
            <a:spLocks noGrp="1"/>
          </p:cNvSpPr>
          <p:nvPr>
            <p:ph type="sldNum" idx="12"/>
          </p:nvPr>
        </p:nvSpPr>
        <p:spPr/>
        <p:txBody>
          <a:bodyPr/>
          <a:lstStyle/>
          <a:p>
            <a:fld id="{00000000-1234-1234-1234-123412341234}" type="slidenum">
              <a:rPr lang="en" smtClean="0"/>
              <a:pPr/>
              <a:t>15</a:t>
            </a:fld>
            <a:endParaRPr lang="en"/>
          </a:p>
        </p:txBody>
      </p:sp>
      <p:pic>
        <p:nvPicPr>
          <p:cNvPr id="3" name="Picture 2">
            <a:extLst>
              <a:ext uri="{FF2B5EF4-FFF2-40B4-BE49-F238E27FC236}">
                <a16:creationId xmlns:a16="http://schemas.microsoft.com/office/drawing/2014/main" id="{E71F9460-93D6-423B-8173-4D3F7A957570}"/>
              </a:ext>
            </a:extLst>
          </p:cNvPr>
          <p:cNvPicPr>
            <a:picLocks noChangeAspect="1"/>
          </p:cNvPicPr>
          <p:nvPr/>
        </p:nvPicPr>
        <p:blipFill>
          <a:blip r:embed="rId4"/>
          <a:stretch>
            <a:fillRect/>
          </a:stretch>
        </p:blipFill>
        <p:spPr>
          <a:xfrm>
            <a:off x="502654" y="1476267"/>
            <a:ext cx="5669546" cy="2454476"/>
          </a:xfrm>
          <a:prstGeom prst="rect">
            <a:avLst/>
          </a:prstGeom>
        </p:spPr>
      </p:pic>
      <p:cxnSp>
        <p:nvCxnSpPr>
          <p:cNvPr id="6" name="Straight Arrow Connector 5">
            <a:extLst>
              <a:ext uri="{FF2B5EF4-FFF2-40B4-BE49-F238E27FC236}">
                <a16:creationId xmlns:a16="http://schemas.microsoft.com/office/drawing/2014/main" id="{30CD9AE1-B0C7-4AB0-94CA-9DD6F8D61B4F}"/>
              </a:ext>
            </a:extLst>
          </p:cNvPr>
          <p:cNvCxnSpPr>
            <a:cxnSpLocks/>
          </p:cNvCxnSpPr>
          <p:nvPr/>
        </p:nvCxnSpPr>
        <p:spPr>
          <a:xfrm>
            <a:off x="2297864" y="1927263"/>
            <a:ext cx="2701006" cy="1840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6C293DF-8705-40D9-9602-ACD15DC65269}"/>
              </a:ext>
            </a:extLst>
          </p:cNvPr>
          <p:cNvSpPr txBox="1"/>
          <p:nvPr/>
        </p:nvSpPr>
        <p:spPr>
          <a:xfrm>
            <a:off x="2631048" y="1679208"/>
            <a:ext cx="1863089" cy="253916"/>
          </a:xfrm>
          <a:prstGeom prst="rect">
            <a:avLst/>
          </a:prstGeom>
          <a:noFill/>
        </p:spPr>
        <p:txBody>
          <a:bodyPr wrap="square" rtlCol="0">
            <a:spAutoFit/>
          </a:bodyPr>
          <a:lstStyle/>
          <a:p>
            <a:r>
              <a:rPr lang="en-US" sz="1050" dirty="0">
                <a:solidFill>
                  <a:srgbClr val="3333FF"/>
                </a:solidFill>
              </a:rPr>
              <a:t>1.  Bid Submission</a:t>
            </a:r>
          </a:p>
        </p:txBody>
      </p:sp>
      <p:sp>
        <p:nvSpPr>
          <p:cNvPr id="13" name="Rectangle 12">
            <a:extLst>
              <a:ext uri="{FF2B5EF4-FFF2-40B4-BE49-F238E27FC236}">
                <a16:creationId xmlns:a16="http://schemas.microsoft.com/office/drawing/2014/main" id="{0CC3550F-A213-4FF6-A72E-CCA13A88EE18}"/>
              </a:ext>
            </a:extLst>
          </p:cNvPr>
          <p:cNvSpPr/>
          <p:nvPr/>
        </p:nvSpPr>
        <p:spPr>
          <a:xfrm rot="5400000">
            <a:off x="4704933" y="2679519"/>
            <a:ext cx="2385509" cy="253916"/>
          </a:xfrm>
          <a:prstGeom prst="rect">
            <a:avLst/>
          </a:prstGeom>
        </p:spPr>
        <p:txBody>
          <a:bodyPr wrap="square">
            <a:spAutoFit/>
          </a:bodyPr>
          <a:lstStyle/>
          <a:p>
            <a:r>
              <a:rPr lang="en-US" sz="1050" dirty="0">
                <a:solidFill>
                  <a:srgbClr val="3333FF"/>
                </a:solidFill>
                <a:latin typeface="Helvetica" panose="020B0604020202020204" pitchFamily="34" charset="0"/>
              </a:rPr>
              <a:t>2. Auction decisions are made locally</a:t>
            </a:r>
            <a:endParaRPr lang="en-US" sz="1050" dirty="0">
              <a:solidFill>
                <a:srgbClr val="3333FF"/>
              </a:solidFill>
            </a:endParaRPr>
          </a:p>
        </p:txBody>
      </p:sp>
      <p:cxnSp>
        <p:nvCxnSpPr>
          <p:cNvPr id="18" name="Straight Arrow Connector 17">
            <a:extLst>
              <a:ext uri="{FF2B5EF4-FFF2-40B4-BE49-F238E27FC236}">
                <a16:creationId xmlns:a16="http://schemas.microsoft.com/office/drawing/2014/main" id="{368BCC55-0CCB-42E4-AC33-F7305DD83172}"/>
              </a:ext>
            </a:extLst>
          </p:cNvPr>
          <p:cNvCxnSpPr>
            <a:cxnSpLocks/>
          </p:cNvCxnSpPr>
          <p:nvPr/>
        </p:nvCxnSpPr>
        <p:spPr>
          <a:xfrm>
            <a:off x="2259514" y="2343151"/>
            <a:ext cx="2698700" cy="17766"/>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CBB70F1-8BC9-4B4F-82E1-9A0390FD665D}"/>
              </a:ext>
            </a:extLst>
          </p:cNvPr>
          <p:cNvCxnSpPr/>
          <p:nvPr/>
        </p:nvCxnSpPr>
        <p:spPr>
          <a:xfrm flipH="1">
            <a:off x="2876751" y="3600450"/>
            <a:ext cx="24063" cy="14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9C3DD3D-9A28-4304-B8C4-E3FC3BE8D44A}"/>
              </a:ext>
            </a:extLst>
          </p:cNvPr>
          <p:cNvSpPr txBox="1"/>
          <p:nvPr/>
        </p:nvSpPr>
        <p:spPr>
          <a:xfrm>
            <a:off x="2666084" y="2120407"/>
            <a:ext cx="1863089" cy="253916"/>
          </a:xfrm>
          <a:prstGeom prst="rect">
            <a:avLst/>
          </a:prstGeom>
          <a:noFill/>
        </p:spPr>
        <p:txBody>
          <a:bodyPr wrap="square" rtlCol="0">
            <a:spAutoFit/>
          </a:bodyPr>
          <a:lstStyle/>
          <a:p>
            <a:r>
              <a:rPr lang="en-US" sz="1050" dirty="0">
                <a:solidFill>
                  <a:srgbClr val="3333FF"/>
                </a:solidFill>
              </a:rPr>
              <a:t>3.  Auction Decisions</a:t>
            </a:r>
          </a:p>
        </p:txBody>
      </p:sp>
      <p:sp>
        <p:nvSpPr>
          <p:cNvPr id="24" name="Rectangle 23">
            <a:extLst>
              <a:ext uri="{FF2B5EF4-FFF2-40B4-BE49-F238E27FC236}">
                <a16:creationId xmlns:a16="http://schemas.microsoft.com/office/drawing/2014/main" id="{6750917E-BAF2-473D-9C8D-9CC88EB0E9A0}"/>
              </a:ext>
            </a:extLst>
          </p:cNvPr>
          <p:cNvSpPr/>
          <p:nvPr/>
        </p:nvSpPr>
        <p:spPr>
          <a:xfrm rot="5400000">
            <a:off x="143684" y="2652906"/>
            <a:ext cx="2414130" cy="415498"/>
          </a:xfrm>
          <a:prstGeom prst="rect">
            <a:avLst/>
          </a:prstGeom>
        </p:spPr>
        <p:txBody>
          <a:bodyPr wrap="square">
            <a:spAutoFit/>
          </a:bodyPr>
          <a:lstStyle/>
          <a:p>
            <a:r>
              <a:rPr lang="en-US" sz="1050" dirty="0">
                <a:solidFill>
                  <a:srgbClr val="3333FF"/>
                </a:solidFill>
                <a:latin typeface="Helvetica" panose="020B0604020202020204" pitchFamily="34" charset="0"/>
              </a:rPr>
              <a:t>4. Payment Evaluation and Worker</a:t>
            </a:r>
          </a:p>
          <a:p>
            <a:r>
              <a:rPr lang="en-US" sz="1050" dirty="0">
                <a:solidFill>
                  <a:srgbClr val="3333FF"/>
                </a:solidFill>
                <a:latin typeface="Helvetica" panose="020B0604020202020204" pitchFamily="34" charset="0"/>
              </a:rPr>
              <a:t>                      Selection </a:t>
            </a:r>
            <a:endParaRPr lang="en-US" sz="1050" dirty="0">
              <a:solidFill>
                <a:srgbClr val="3333FF"/>
              </a:solidFill>
            </a:endParaRPr>
          </a:p>
        </p:txBody>
      </p:sp>
      <p:cxnSp>
        <p:nvCxnSpPr>
          <p:cNvPr id="32" name="Straight Arrow Connector 31">
            <a:extLst>
              <a:ext uri="{FF2B5EF4-FFF2-40B4-BE49-F238E27FC236}">
                <a16:creationId xmlns:a16="http://schemas.microsoft.com/office/drawing/2014/main" id="{6BE6658A-BFE4-4034-AFCE-5CAA7B911D70}"/>
              </a:ext>
            </a:extLst>
          </p:cNvPr>
          <p:cNvCxnSpPr>
            <a:cxnSpLocks/>
          </p:cNvCxnSpPr>
          <p:nvPr/>
        </p:nvCxnSpPr>
        <p:spPr>
          <a:xfrm>
            <a:off x="2279244" y="2762167"/>
            <a:ext cx="2678970" cy="2041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3AFD711-C4C4-4BA3-BF58-188D5D34F7BA}"/>
              </a:ext>
            </a:extLst>
          </p:cNvPr>
          <p:cNvSpPr txBox="1"/>
          <p:nvPr/>
        </p:nvSpPr>
        <p:spPr>
          <a:xfrm>
            <a:off x="2487843" y="2507975"/>
            <a:ext cx="2144165" cy="253916"/>
          </a:xfrm>
          <a:prstGeom prst="rect">
            <a:avLst/>
          </a:prstGeom>
          <a:noFill/>
        </p:spPr>
        <p:txBody>
          <a:bodyPr wrap="square" rtlCol="0">
            <a:spAutoFit/>
          </a:bodyPr>
          <a:lstStyle/>
          <a:p>
            <a:r>
              <a:rPr lang="en-US" sz="1050" dirty="0">
                <a:solidFill>
                  <a:srgbClr val="3333FF"/>
                </a:solidFill>
              </a:rPr>
              <a:t>5.  Worker Selection Notification</a:t>
            </a:r>
          </a:p>
        </p:txBody>
      </p:sp>
      <p:cxnSp>
        <p:nvCxnSpPr>
          <p:cNvPr id="34" name="Straight Arrow Connector 33">
            <a:extLst>
              <a:ext uri="{FF2B5EF4-FFF2-40B4-BE49-F238E27FC236}">
                <a16:creationId xmlns:a16="http://schemas.microsoft.com/office/drawing/2014/main" id="{FE4654C1-C90C-4253-B5A0-719F07F561F4}"/>
              </a:ext>
            </a:extLst>
          </p:cNvPr>
          <p:cNvCxnSpPr>
            <a:cxnSpLocks/>
          </p:cNvCxnSpPr>
          <p:nvPr/>
        </p:nvCxnSpPr>
        <p:spPr>
          <a:xfrm>
            <a:off x="2259514" y="3137295"/>
            <a:ext cx="2632434" cy="25845"/>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61BED7A-0F34-42AA-8648-B9FF51E47340}"/>
              </a:ext>
            </a:extLst>
          </p:cNvPr>
          <p:cNvSpPr txBox="1"/>
          <p:nvPr/>
        </p:nvSpPr>
        <p:spPr>
          <a:xfrm>
            <a:off x="2666085" y="2909224"/>
            <a:ext cx="1863089" cy="253916"/>
          </a:xfrm>
          <a:prstGeom prst="rect">
            <a:avLst/>
          </a:prstGeom>
          <a:noFill/>
        </p:spPr>
        <p:txBody>
          <a:bodyPr wrap="square" rtlCol="0">
            <a:spAutoFit/>
          </a:bodyPr>
          <a:lstStyle/>
          <a:p>
            <a:r>
              <a:rPr lang="en-US" sz="1050" dirty="0">
                <a:solidFill>
                  <a:srgbClr val="3333FF"/>
                </a:solidFill>
              </a:rPr>
              <a:t>6.  Result Submission</a:t>
            </a:r>
          </a:p>
        </p:txBody>
      </p:sp>
      <p:cxnSp>
        <p:nvCxnSpPr>
          <p:cNvPr id="36" name="Straight Arrow Connector 35">
            <a:extLst>
              <a:ext uri="{FF2B5EF4-FFF2-40B4-BE49-F238E27FC236}">
                <a16:creationId xmlns:a16="http://schemas.microsoft.com/office/drawing/2014/main" id="{8D1043B4-D55A-47B5-8CA0-8E9BD23FB096}"/>
              </a:ext>
            </a:extLst>
          </p:cNvPr>
          <p:cNvCxnSpPr>
            <a:cxnSpLocks/>
          </p:cNvCxnSpPr>
          <p:nvPr/>
        </p:nvCxnSpPr>
        <p:spPr>
          <a:xfrm>
            <a:off x="2279244" y="3562350"/>
            <a:ext cx="267897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9962ACD-FD78-410D-9435-0ACFDC846A85}"/>
              </a:ext>
            </a:extLst>
          </p:cNvPr>
          <p:cNvSpPr txBox="1"/>
          <p:nvPr/>
        </p:nvSpPr>
        <p:spPr>
          <a:xfrm>
            <a:off x="2666085" y="3308434"/>
            <a:ext cx="2144165" cy="253916"/>
          </a:xfrm>
          <a:prstGeom prst="rect">
            <a:avLst/>
          </a:prstGeom>
          <a:noFill/>
        </p:spPr>
        <p:txBody>
          <a:bodyPr wrap="square" rtlCol="0">
            <a:spAutoFit/>
          </a:bodyPr>
          <a:lstStyle/>
          <a:p>
            <a:r>
              <a:rPr lang="en-US" sz="1050" dirty="0">
                <a:solidFill>
                  <a:srgbClr val="3333FF"/>
                </a:solidFill>
              </a:rPr>
              <a:t>7.  Make Payments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2" grpId="0"/>
      <p:bldP spid="24" grpId="0"/>
      <p:bldP spid="33" grpId="0"/>
      <p:bldP spid="35"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1" name="Google Shape;151;p24"/>
          <p:cNvSpPr txBox="1"/>
          <p:nvPr/>
        </p:nvSpPr>
        <p:spPr>
          <a:xfrm>
            <a:off x="304800" y="213834"/>
            <a:ext cx="4881600" cy="507825"/>
          </a:xfrm>
          <a:prstGeom prst="rect">
            <a:avLst/>
          </a:prstGeom>
          <a:noFill/>
          <a:ln>
            <a:noFill/>
          </a:ln>
        </p:spPr>
        <p:txBody>
          <a:bodyPr spcFirstLastPara="1" wrap="square" lIns="68569" tIns="68569" rIns="68569" bIns="68569" anchor="t" anchorCtr="0">
            <a:noAutofit/>
          </a:bodyPr>
          <a:lstStyle/>
          <a:p>
            <a:pPr>
              <a:buSzPts val="3000"/>
            </a:pPr>
            <a:r>
              <a:rPr lang="en" sz="2800" b="1" dirty="0">
                <a:solidFill>
                  <a:srgbClr val="000099"/>
                </a:solidFill>
              </a:rPr>
              <a:t>Computational Model</a:t>
            </a:r>
            <a:endParaRPr sz="2800" b="1" dirty="0">
              <a:solidFill>
                <a:srgbClr val="000099"/>
              </a:solidFill>
            </a:endParaRPr>
          </a:p>
          <a:p>
            <a:pPr>
              <a:buSzPts val="3000"/>
            </a:pPr>
            <a:endParaRPr sz="2250" b="1" dirty="0"/>
          </a:p>
        </p:txBody>
      </p:sp>
      <p:sp>
        <p:nvSpPr>
          <p:cNvPr id="7" name="Slide Number Placeholder 6"/>
          <p:cNvSpPr>
            <a:spLocks noGrp="1"/>
          </p:cNvSpPr>
          <p:nvPr>
            <p:ph type="sldNum" idx="12"/>
          </p:nvPr>
        </p:nvSpPr>
        <p:spPr/>
        <p:txBody>
          <a:bodyPr/>
          <a:lstStyle/>
          <a:p>
            <a:fld id="{00000000-1234-1234-1234-123412341234}" type="slidenum">
              <a:rPr lang="en" smtClean="0"/>
              <a:pPr/>
              <a:t>16</a:t>
            </a:fld>
            <a:endParaRPr lang="en"/>
          </a:p>
        </p:txBody>
      </p:sp>
      <p:pic>
        <p:nvPicPr>
          <p:cNvPr id="19" name="Picture 18">
            <a:extLst>
              <a:ext uri="{FF2B5EF4-FFF2-40B4-BE49-F238E27FC236}">
                <a16:creationId xmlns:a16="http://schemas.microsoft.com/office/drawing/2014/main" id="{114C635F-9DE7-4662-912D-97AA7BA99BEB}"/>
              </a:ext>
            </a:extLst>
          </p:cNvPr>
          <p:cNvPicPr>
            <a:picLocks noChangeAspect="1"/>
          </p:cNvPicPr>
          <p:nvPr/>
        </p:nvPicPr>
        <p:blipFill>
          <a:blip r:embed="rId4"/>
          <a:stretch>
            <a:fillRect/>
          </a:stretch>
        </p:blipFill>
        <p:spPr>
          <a:xfrm>
            <a:off x="343533" y="819151"/>
            <a:ext cx="5933929" cy="3657600"/>
          </a:xfrm>
          <a:prstGeom prst="rect">
            <a:avLst/>
          </a:prstGeom>
        </p:spPr>
      </p:pic>
      <p:sp>
        <p:nvSpPr>
          <p:cNvPr id="20" name="Google Shape;153;p24">
            <a:extLst>
              <a:ext uri="{FF2B5EF4-FFF2-40B4-BE49-F238E27FC236}">
                <a16:creationId xmlns:a16="http://schemas.microsoft.com/office/drawing/2014/main" id="{93D0699D-7409-4F18-883A-1F3DF8E6CE00}"/>
              </a:ext>
            </a:extLst>
          </p:cNvPr>
          <p:cNvSpPr txBox="1"/>
          <p:nvPr/>
        </p:nvSpPr>
        <p:spPr>
          <a:xfrm>
            <a:off x="2000250" y="4584733"/>
            <a:ext cx="3486150" cy="349217"/>
          </a:xfrm>
          <a:prstGeom prst="rect">
            <a:avLst/>
          </a:prstGeom>
          <a:noFill/>
          <a:ln>
            <a:noFill/>
          </a:ln>
        </p:spPr>
        <p:txBody>
          <a:bodyPr spcFirstLastPara="1" wrap="square" lIns="68569" tIns="68569" rIns="68569" bIns="68569" anchor="t" anchorCtr="0">
            <a:noAutofit/>
          </a:bodyPr>
          <a:lstStyle/>
          <a:p>
            <a:pPr>
              <a:buSzPts val="1400"/>
            </a:pPr>
            <a:r>
              <a:rPr lang="en" sz="1050" dirty="0"/>
              <a:t>        Fig: Computational Framework of FEST System</a:t>
            </a:r>
            <a:endParaRPr sz="1050" dirty="0"/>
          </a:p>
        </p:txBody>
      </p:sp>
    </p:spTree>
    <p:extLst>
      <p:ext uri="{BB962C8B-B14F-4D97-AF65-F5344CB8AC3E}">
        <p14:creationId xmlns:p14="http://schemas.microsoft.com/office/powerpoint/2010/main" val="1141550705"/>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1" name="Google Shape;151;p24"/>
          <p:cNvSpPr txBox="1"/>
          <p:nvPr/>
        </p:nvSpPr>
        <p:spPr>
          <a:xfrm>
            <a:off x="228600" y="133350"/>
            <a:ext cx="4881600" cy="507825"/>
          </a:xfrm>
          <a:prstGeom prst="rect">
            <a:avLst/>
          </a:prstGeom>
          <a:noFill/>
          <a:ln>
            <a:noFill/>
          </a:ln>
        </p:spPr>
        <p:txBody>
          <a:bodyPr spcFirstLastPara="1" wrap="square" lIns="68569" tIns="68569" rIns="68569" bIns="68569" anchor="t" anchorCtr="0">
            <a:noAutofit/>
          </a:bodyPr>
          <a:lstStyle/>
          <a:p>
            <a:pPr>
              <a:buSzPts val="3000"/>
            </a:pPr>
            <a:r>
              <a:rPr lang="en" sz="2800" b="1" dirty="0">
                <a:solidFill>
                  <a:srgbClr val="000099"/>
                </a:solidFill>
              </a:rPr>
              <a:t>List of Notations</a:t>
            </a:r>
            <a:endParaRPr sz="2800" b="1" dirty="0">
              <a:solidFill>
                <a:srgbClr val="000099"/>
              </a:solidFill>
            </a:endParaRPr>
          </a:p>
          <a:p>
            <a:pPr>
              <a:buSzPts val="3000"/>
            </a:pPr>
            <a:endParaRPr sz="2250" b="1" dirty="0"/>
          </a:p>
        </p:txBody>
      </p:sp>
      <p:sp>
        <p:nvSpPr>
          <p:cNvPr id="154" name="Google Shape;154;p24"/>
          <p:cNvSpPr txBox="1"/>
          <p:nvPr/>
        </p:nvSpPr>
        <p:spPr>
          <a:xfrm>
            <a:off x="436819" y="1165875"/>
            <a:ext cx="3281625" cy="2680200"/>
          </a:xfrm>
          <a:prstGeom prst="rect">
            <a:avLst/>
          </a:prstGeom>
          <a:noFill/>
          <a:ln>
            <a:noFill/>
          </a:ln>
        </p:spPr>
        <p:txBody>
          <a:bodyPr spcFirstLastPara="1" wrap="square" lIns="68569" tIns="68569" rIns="68569" bIns="68569" anchor="t" anchorCtr="0">
            <a:noAutofit/>
          </a:bodyPr>
          <a:lstStyle/>
          <a:p>
            <a:pPr>
              <a:buSzPts val="2000"/>
            </a:pPr>
            <a:endParaRPr sz="1500" b="1"/>
          </a:p>
          <a:p>
            <a:pPr algn="just">
              <a:lnSpc>
                <a:spcPct val="115000"/>
              </a:lnSpc>
              <a:spcBef>
                <a:spcPts val="525"/>
              </a:spcBef>
              <a:buSzPts val="2000"/>
            </a:pPr>
            <a:endParaRPr sz="1500"/>
          </a:p>
          <a:p>
            <a:pPr marL="342900">
              <a:buSzPts val="2000"/>
            </a:pPr>
            <a:r>
              <a:rPr lang="en" sz="1500" b="1" dirty="0"/>
              <a:t> </a:t>
            </a:r>
            <a:endParaRPr sz="1500" b="1"/>
          </a:p>
          <a:p>
            <a:pPr>
              <a:buSzPts val="2000"/>
            </a:pPr>
            <a:endParaRPr sz="1500" b="1"/>
          </a:p>
        </p:txBody>
      </p:sp>
      <p:pic>
        <p:nvPicPr>
          <p:cNvPr id="3074" name="Picture 2"/>
          <p:cNvPicPr>
            <a:picLocks noChangeAspect="1" noChangeArrowheads="1"/>
          </p:cNvPicPr>
          <p:nvPr/>
        </p:nvPicPr>
        <p:blipFill>
          <a:blip r:embed="rId4"/>
          <a:srcRect/>
          <a:stretch>
            <a:fillRect/>
          </a:stretch>
        </p:blipFill>
        <p:spPr bwMode="auto">
          <a:xfrm>
            <a:off x="707086" y="666750"/>
            <a:ext cx="5636564" cy="4241624"/>
          </a:xfrm>
          <a:prstGeom prst="rect">
            <a:avLst/>
          </a:prstGeom>
          <a:noFill/>
          <a:ln w="9525">
            <a:noFill/>
            <a:miter lim="800000"/>
            <a:headEnd/>
            <a:tailEnd/>
          </a:ln>
          <a:effectLst/>
        </p:spPr>
      </p:pic>
      <p:sp>
        <p:nvSpPr>
          <p:cNvPr id="6" name="Slide Number Placeholder 5"/>
          <p:cNvSpPr>
            <a:spLocks noGrp="1"/>
          </p:cNvSpPr>
          <p:nvPr>
            <p:ph type="sldNum" idx="12"/>
          </p:nvPr>
        </p:nvSpPr>
        <p:spPr/>
        <p:txBody>
          <a:bodyPr/>
          <a:lstStyle/>
          <a:p>
            <a:fld id="{00000000-1234-1234-1234-123412341234}" type="slidenum">
              <a:rPr lang="en" smtClean="0"/>
              <a:pPr/>
              <a:t>17</a:t>
            </a:fld>
            <a:endParaRPr lang="en"/>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1"/>
        <p:cNvGrpSpPr/>
        <p:nvPr/>
      </p:nvGrpSpPr>
      <p:grpSpPr>
        <a:xfrm>
          <a:off x="0" y="0"/>
          <a:ext cx="0" cy="0"/>
          <a:chOff x="0" y="0"/>
          <a:chExt cx="0" cy="0"/>
        </a:xfrm>
      </p:grpSpPr>
      <p:sp>
        <p:nvSpPr>
          <p:cNvPr id="422" name="Google Shape;422;p47"/>
          <p:cNvSpPr txBox="1"/>
          <p:nvPr/>
        </p:nvSpPr>
        <p:spPr>
          <a:xfrm>
            <a:off x="228600" y="306618"/>
            <a:ext cx="4881600" cy="564075"/>
          </a:xfrm>
          <a:prstGeom prst="rect">
            <a:avLst/>
          </a:prstGeom>
          <a:noFill/>
          <a:ln>
            <a:noFill/>
          </a:ln>
        </p:spPr>
        <p:txBody>
          <a:bodyPr spcFirstLastPara="1" wrap="square" lIns="68569" tIns="68569" rIns="68569" bIns="68569" anchor="t" anchorCtr="0">
            <a:noAutofit/>
          </a:bodyPr>
          <a:lstStyle/>
          <a:p>
            <a:pPr>
              <a:buSzPts val="3000"/>
            </a:pPr>
            <a:r>
              <a:rPr lang="en-US" sz="2800" b="1" dirty="0">
                <a:solidFill>
                  <a:srgbClr val="000099"/>
                </a:solidFill>
              </a:rPr>
              <a:t>System Workflow</a:t>
            </a:r>
            <a:endParaRPr sz="2800" b="1" dirty="0">
              <a:solidFill>
                <a:srgbClr val="000099"/>
              </a:solidFill>
            </a:endParaRPr>
          </a:p>
          <a:p>
            <a:pPr>
              <a:buSzPts val="3000"/>
            </a:pPr>
            <a:r>
              <a:rPr lang="en" sz="2250" b="1" dirty="0"/>
              <a:t>	</a:t>
            </a:r>
            <a:endParaRPr sz="2250" b="1" dirty="0"/>
          </a:p>
        </p:txBody>
      </p:sp>
      <p:sp>
        <p:nvSpPr>
          <p:cNvPr id="424" name="Google Shape;424;p47"/>
          <p:cNvSpPr txBox="1"/>
          <p:nvPr/>
        </p:nvSpPr>
        <p:spPr>
          <a:xfrm>
            <a:off x="769744" y="1673719"/>
            <a:ext cx="5506425" cy="642375"/>
          </a:xfrm>
          <a:prstGeom prst="rect">
            <a:avLst/>
          </a:prstGeom>
          <a:noFill/>
          <a:ln>
            <a:noFill/>
          </a:ln>
        </p:spPr>
        <p:txBody>
          <a:bodyPr spcFirstLastPara="1" wrap="square" lIns="68569" tIns="68569" rIns="68569" bIns="68569" anchor="t" anchorCtr="0">
            <a:noAutofit/>
          </a:bodyPr>
          <a:lstStyle/>
          <a:p>
            <a:pPr>
              <a:buSzPts val="2000"/>
            </a:pPr>
            <a:endParaRPr sz="1500"/>
          </a:p>
        </p:txBody>
      </p:sp>
      <p:sp>
        <p:nvSpPr>
          <p:cNvPr id="425" name="Google Shape;425;p47"/>
          <p:cNvSpPr txBox="1"/>
          <p:nvPr/>
        </p:nvSpPr>
        <p:spPr>
          <a:xfrm>
            <a:off x="418294" y="1047751"/>
            <a:ext cx="5857875" cy="2667000"/>
          </a:xfrm>
          <a:prstGeom prst="rect">
            <a:avLst/>
          </a:prstGeom>
          <a:noFill/>
          <a:ln>
            <a:noFill/>
          </a:ln>
        </p:spPr>
        <p:txBody>
          <a:bodyPr spcFirstLastPara="1" wrap="square" lIns="68569" tIns="68569" rIns="68569" bIns="68569" anchor="t" anchorCtr="0">
            <a:noAutofit/>
          </a:bodyPr>
          <a:lstStyle/>
          <a:p>
            <a:pPr>
              <a:buSzPts val="2400"/>
            </a:pPr>
            <a:endParaRPr sz="1800" dirty="0"/>
          </a:p>
          <a:p>
            <a:pPr>
              <a:buSzPts val="2400"/>
            </a:pPr>
            <a:endParaRPr sz="1800" dirty="0"/>
          </a:p>
        </p:txBody>
      </p:sp>
      <p:sp>
        <p:nvSpPr>
          <p:cNvPr id="6" name="Slide Number Placeholder 5"/>
          <p:cNvSpPr>
            <a:spLocks noGrp="1"/>
          </p:cNvSpPr>
          <p:nvPr>
            <p:ph type="sldNum" idx="12"/>
          </p:nvPr>
        </p:nvSpPr>
        <p:spPr/>
        <p:txBody>
          <a:bodyPr/>
          <a:lstStyle/>
          <a:p>
            <a:fld id="{00000000-1234-1234-1234-123412341234}" type="slidenum">
              <a:rPr lang="en" smtClean="0"/>
              <a:pPr/>
              <a:t>18</a:t>
            </a:fld>
            <a:endParaRPr lang="en"/>
          </a:p>
        </p:txBody>
      </p:sp>
      <p:graphicFrame>
        <p:nvGraphicFramePr>
          <p:cNvPr id="2" name="Diagram 1">
            <a:extLst>
              <a:ext uri="{FF2B5EF4-FFF2-40B4-BE49-F238E27FC236}">
                <a16:creationId xmlns:a16="http://schemas.microsoft.com/office/drawing/2014/main" id="{C4E759AC-0184-45B6-AF55-83616559540C}"/>
              </a:ext>
            </a:extLst>
          </p:cNvPr>
          <p:cNvGraphicFramePr/>
          <p:nvPr>
            <p:extLst>
              <p:ext uri="{D42A27DB-BD31-4B8C-83A1-F6EECF244321}">
                <p14:modId xmlns:p14="http://schemas.microsoft.com/office/powerpoint/2010/main" val="156061980"/>
              </p:ext>
            </p:extLst>
          </p:nvPr>
        </p:nvGraphicFramePr>
        <p:xfrm>
          <a:off x="581831" y="1047750"/>
          <a:ext cx="5437969" cy="3047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sp>
        <p:nvSpPr>
          <p:cNvPr id="160" name="Google Shape;160;p25"/>
          <p:cNvSpPr txBox="1"/>
          <p:nvPr/>
        </p:nvSpPr>
        <p:spPr>
          <a:xfrm>
            <a:off x="102825" y="285750"/>
            <a:ext cx="6374175" cy="482400"/>
          </a:xfrm>
          <a:prstGeom prst="rect">
            <a:avLst/>
          </a:prstGeom>
          <a:noFill/>
          <a:ln>
            <a:noFill/>
          </a:ln>
        </p:spPr>
        <p:txBody>
          <a:bodyPr spcFirstLastPara="1" wrap="square" lIns="68569" tIns="68569" rIns="68569" bIns="68569" anchor="t" anchorCtr="0">
            <a:noAutofit/>
          </a:bodyPr>
          <a:lstStyle/>
          <a:p>
            <a:pPr>
              <a:buSzPts val="3000"/>
            </a:pPr>
            <a:r>
              <a:rPr lang="en" sz="2600" b="1" dirty="0">
                <a:solidFill>
                  <a:srgbClr val="000099"/>
                </a:solidFill>
              </a:rPr>
              <a:t>Calculation of Worker </a:t>
            </a:r>
            <a:r>
              <a:rPr lang="en-US" sz="2600" b="1" dirty="0">
                <a:solidFill>
                  <a:srgbClr val="000099"/>
                </a:solidFill>
              </a:rPr>
              <a:t>Reputation</a:t>
            </a:r>
            <a:r>
              <a:rPr lang="en" sz="2600" b="1" dirty="0">
                <a:solidFill>
                  <a:srgbClr val="000099"/>
                </a:solidFill>
              </a:rPr>
              <a:t> (1/6)</a:t>
            </a:r>
            <a:endParaRPr sz="2600" b="1" dirty="0">
              <a:solidFill>
                <a:srgbClr val="000099"/>
              </a:solidFill>
            </a:endParaRPr>
          </a:p>
          <a:p>
            <a:pPr>
              <a:buSzPts val="3000"/>
            </a:pPr>
            <a:endParaRPr sz="2250" b="1" dirty="0"/>
          </a:p>
        </p:txBody>
      </p:sp>
      <p:sp>
        <p:nvSpPr>
          <p:cNvPr id="162" name="Google Shape;162;p25"/>
          <p:cNvSpPr txBox="1"/>
          <p:nvPr/>
        </p:nvSpPr>
        <p:spPr>
          <a:xfrm>
            <a:off x="2604188" y="1383600"/>
            <a:ext cx="2880900" cy="642375"/>
          </a:xfrm>
          <a:prstGeom prst="rect">
            <a:avLst/>
          </a:prstGeom>
          <a:noFill/>
          <a:ln>
            <a:noFill/>
          </a:ln>
        </p:spPr>
        <p:txBody>
          <a:bodyPr spcFirstLastPara="1" wrap="square" lIns="68569" tIns="68569" rIns="68569" bIns="68569" anchor="t" anchorCtr="0">
            <a:noAutofit/>
          </a:bodyPr>
          <a:lstStyle/>
          <a:p>
            <a:pPr>
              <a:buSzPts val="2000"/>
            </a:pPr>
            <a:endParaRPr sz="1500"/>
          </a:p>
        </p:txBody>
      </p:sp>
      <p:sp>
        <p:nvSpPr>
          <p:cNvPr id="164" name="Google Shape;164;p25"/>
          <p:cNvSpPr txBox="1"/>
          <p:nvPr/>
        </p:nvSpPr>
        <p:spPr>
          <a:xfrm>
            <a:off x="277669" y="819150"/>
            <a:ext cx="6115050" cy="3027000"/>
          </a:xfrm>
          <a:prstGeom prst="rect">
            <a:avLst/>
          </a:prstGeom>
          <a:noFill/>
          <a:ln>
            <a:noFill/>
          </a:ln>
        </p:spPr>
        <p:txBody>
          <a:bodyPr spcFirstLastPara="1" wrap="square" lIns="68569" tIns="68569" rIns="68569" bIns="68569" anchor="t" anchorCtr="0">
            <a:noAutofit/>
          </a:bodyPr>
          <a:lstStyle/>
          <a:p>
            <a:pPr marL="342900" algn="just">
              <a:lnSpc>
                <a:spcPct val="150000"/>
              </a:lnSpc>
            </a:pPr>
            <a:r>
              <a:rPr lang="en" sz="1500" dirty="0"/>
              <a:t>Calculate workers reputation </a:t>
            </a:r>
            <a:endParaRPr sz="1500" dirty="0"/>
          </a:p>
          <a:p>
            <a:pPr marL="342900" indent="-266700" algn="just">
              <a:lnSpc>
                <a:spcPct val="150000"/>
              </a:lnSpc>
              <a:buClr>
                <a:srgbClr val="0000FF"/>
              </a:buClr>
              <a:buSzPts val="2000"/>
              <a:buChar char="➔"/>
            </a:pPr>
            <a:r>
              <a:rPr lang="en" sz="1500" dirty="0">
                <a:solidFill>
                  <a:srgbClr val="0000FF"/>
                </a:solidFill>
              </a:rPr>
              <a:t>Multi-weight Subjective Logic</a:t>
            </a:r>
            <a:endParaRPr sz="1500" dirty="0">
              <a:solidFill>
                <a:srgbClr val="0000FF"/>
              </a:solidFill>
            </a:endParaRPr>
          </a:p>
          <a:p>
            <a:pPr marL="342900" indent="-266700" algn="just">
              <a:lnSpc>
                <a:spcPct val="150000"/>
              </a:lnSpc>
              <a:buClr>
                <a:srgbClr val="0000FF"/>
              </a:buClr>
              <a:buSzPts val="2000"/>
              <a:buChar char="➔"/>
            </a:pPr>
            <a:r>
              <a:rPr lang="en" sz="1500" dirty="0">
                <a:solidFill>
                  <a:srgbClr val="0000FF"/>
                </a:solidFill>
              </a:rPr>
              <a:t>Federated Learning</a:t>
            </a:r>
            <a:endParaRPr sz="1500" dirty="0">
              <a:solidFill>
                <a:srgbClr val="0000FF"/>
              </a:solidFill>
            </a:endParaRPr>
          </a:p>
          <a:p>
            <a:pPr marL="342900" algn="just">
              <a:lnSpc>
                <a:spcPct val="150000"/>
              </a:lnSpc>
            </a:pPr>
            <a:endParaRPr sz="1500" dirty="0">
              <a:solidFill>
                <a:srgbClr val="0000FF"/>
              </a:solidFill>
            </a:endParaRPr>
          </a:p>
          <a:p>
            <a:pPr marL="342900" algn="just">
              <a:lnSpc>
                <a:spcPct val="115000"/>
              </a:lnSpc>
              <a:spcBef>
                <a:spcPts val="525"/>
              </a:spcBef>
              <a:buSzPts val="2000"/>
            </a:pPr>
            <a:endParaRPr sz="1500" dirty="0"/>
          </a:p>
          <a:p>
            <a:pPr marL="342900" algn="just">
              <a:lnSpc>
                <a:spcPct val="115000"/>
              </a:lnSpc>
              <a:spcBef>
                <a:spcPts val="525"/>
              </a:spcBef>
              <a:buSzPts val="2000"/>
            </a:pPr>
            <a:endParaRPr sz="1500" dirty="0"/>
          </a:p>
          <a:p>
            <a:pPr algn="just">
              <a:lnSpc>
                <a:spcPct val="115000"/>
              </a:lnSpc>
              <a:spcBef>
                <a:spcPts val="525"/>
              </a:spcBef>
              <a:buSzPts val="2000"/>
            </a:pPr>
            <a:endParaRPr sz="1500" dirty="0"/>
          </a:p>
          <a:p>
            <a:pPr algn="just">
              <a:lnSpc>
                <a:spcPct val="115000"/>
              </a:lnSpc>
              <a:spcBef>
                <a:spcPts val="525"/>
              </a:spcBef>
              <a:buSzPts val="2000"/>
            </a:pPr>
            <a:endParaRPr sz="1500" dirty="0"/>
          </a:p>
          <a:p>
            <a:pPr algn="just">
              <a:lnSpc>
                <a:spcPct val="115000"/>
              </a:lnSpc>
              <a:spcBef>
                <a:spcPts val="525"/>
              </a:spcBef>
              <a:buSzPts val="2000"/>
            </a:pPr>
            <a:endParaRPr sz="1500" dirty="0"/>
          </a:p>
          <a:p>
            <a:pPr marL="342900">
              <a:buSzPts val="2000"/>
            </a:pPr>
            <a:r>
              <a:rPr lang="en" sz="1500" b="1" dirty="0"/>
              <a:t> </a:t>
            </a:r>
            <a:endParaRPr sz="1500" b="1" dirty="0"/>
          </a:p>
          <a:p>
            <a:pPr>
              <a:buSzPts val="2000"/>
            </a:pPr>
            <a:endParaRPr sz="1500" b="1" dirty="0"/>
          </a:p>
        </p:txBody>
      </p:sp>
      <p:sp>
        <p:nvSpPr>
          <p:cNvPr id="9" name="TextBox 8"/>
          <p:cNvSpPr txBox="1"/>
          <p:nvPr/>
        </p:nvSpPr>
        <p:spPr>
          <a:xfrm>
            <a:off x="3505200" y="3604052"/>
            <a:ext cx="2590800" cy="307777"/>
          </a:xfrm>
          <a:prstGeom prst="rect">
            <a:avLst/>
          </a:prstGeom>
          <a:solidFill>
            <a:srgbClr val="3FADFF">
              <a:alpha val="70000"/>
            </a:srgbClr>
          </a:solidFill>
          <a:ln w="19050">
            <a:solidFill>
              <a:srgbClr val="000099"/>
            </a:solidFill>
          </a:ln>
        </p:spPr>
        <p:txBody>
          <a:bodyPr wrap="square" rtlCol="0">
            <a:spAutoFit/>
          </a:bodyPr>
          <a:lstStyle/>
          <a:p>
            <a:r>
              <a:rPr lang="en-US" dirty="0"/>
              <a:t>Number of Positive Interaction</a:t>
            </a:r>
          </a:p>
        </p:txBody>
      </p:sp>
      <p:sp>
        <p:nvSpPr>
          <p:cNvPr id="16" name="TextBox 15"/>
          <p:cNvSpPr txBox="1"/>
          <p:nvPr/>
        </p:nvSpPr>
        <p:spPr>
          <a:xfrm>
            <a:off x="3505200" y="4137452"/>
            <a:ext cx="2686050" cy="307777"/>
          </a:xfrm>
          <a:prstGeom prst="rect">
            <a:avLst/>
          </a:prstGeom>
          <a:solidFill>
            <a:srgbClr val="3FADFF">
              <a:alpha val="70000"/>
            </a:srgbClr>
          </a:solidFill>
          <a:ln w="19050">
            <a:solidFill>
              <a:srgbClr val="000099"/>
            </a:solidFill>
          </a:ln>
        </p:spPr>
        <p:txBody>
          <a:bodyPr wrap="square" rtlCol="0">
            <a:spAutoFit/>
          </a:bodyPr>
          <a:lstStyle/>
          <a:p>
            <a:r>
              <a:rPr lang="en-US" dirty="0"/>
              <a:t>Number of Negative Interaction</a:t>
            </a:r>
          </a:p>
        </p:txBody>
      </p:sp>
      <p:pic>
        <p:nvPicPr>
          <p:cNvPr id="2051" name="Picture 3"/>
          <p:cNvPicPr>
            <a:picLocks noChangeAspect="1" noChangeArrowheads="1"/>
          </p:cNvPicPr>
          <p:nvPr/>
        </p:nvPicPr>
        <p:blipFill>
          <a:blip r:embed="rId4"/>
          <a:srcRect/>
          <a:stretch>
            <a:fillRect/>
          </a:stretch>
        </p:blipFill>
        <p:spPr bwMode="auto">
          <a:xfrm>
            <a:off x="4521994" y="1352550"/>
            <a:ext cx="1193006" cy="307181"/>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3505200" y="1407319"/>
            <a:ext cx="1035844" cy="250031"/>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a:srcRect/>
          <a:stretch>
            <a:fillRect/>
          </a:stretch>
        </p:blipFill>
        <p:spPr bwMode="auto">
          <a:xfrm>
            <a:off x="3421857" y="2800350"/>
            <a:ext cx="2064544" cy="285750"/>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a:srcRect/>
          <a:stretch>
            <a:fillRect/>
          </a:stretch>
        </p:blipFill>
        <p:spPr bwMode="auto">
          <a:xfrm>
            <a:off x="3505200" y="3159919"/>
            <a:ext cx="1521619" cy="250031"/>
          </a:xfrm>
          <a:prstGeom prst="rect">
            <a:avLst/>
          </a:prstGeom>
          <a:noFill/>
          <a:ln w="9525">
            <a:noFill/>
            <a:miter lim="800000"/>
            <a:headEnd/>
            <a:tailEnd/>
          </a:ln>
          <a:effectLst/>
        </p:spPr>
      </p:pic>
      <p:sp>
        <p:nvSpPr>
          <p:cNvPr id="27" name="TextBox 26"/>
          <p:cNvSpPr txBox="1"/>
          <p:nvPr/>
        </p:nvSpPr>
        <p:spPr>
          <a:xfrm>
            <a:off x="2590800" y="2234546"/>
            <a:ext cx="704850" cy="300082"/>
          </a:xfrm>
          <a:prstGeom prst="rect">
            <a:avLst/>
          </a:prstGeom>
          <a:solidFill>
            <a:srgbClr val="3FADFF">
              <a:alpha val="70000"/>
            </a:srgbClr>
          </a:solidFill>
          <a:ln w="19050">
            <a:solidFill>
              <a:srgbClr val="000099"/>
            </a:solidFill>
          </a:ln>
        </p:spPr>
        <p:txBody>
          <a:bodyPr wrap="square" rtlCol="0">
            <a:spAutoFit/>
          </a:bodyPr>
          <a:lstStyle/>
          <a:p>
            <a:r>
              <a:rPr lang="en-US" sz="1350" dirty="0"/>
              <a:t>Belief</a:t>
            </a:r>
          </a:p>
        </p:txBody>
      </p:sp>
      <p:sp>
        <p:nvSpPr>
          <p:cNvPr id="28" name="TextBox 27"/>
          <p:cNvSpPr txBox="1"/>
          <p:nvPr/>
        </p:nvSpPr>
        <p:spPr>
          <a:xfrm>
            <a:off x="3409950" y="2235127"/>
            <a:ext cx="857250" cy="300082"/>
          </a:xfrm>
          <a:prstGeom prst="rect">
            <a:avLst/>
          </a:prstGeom>
          <a:solidFill>
            <a:srgbClr val="3FADFF">
              <a:alpha val="70000"/>
            </a:srgbClr>
          </a:solidFill>
          <a:ln w="19050">
            <a:solidFill>
              <a:srgbClr val="000099"/>
            </a:solidFill>
          </a:ln>
        </p:spPr>
        <p:txBody>
          <a:bodyPr wrap="square" rtlCol="0">
            <a:spAutoFit/>
          </a:bodyPr>
          <a:lstStyle/>
          <a:p>
            <a:r>
              <a:rPr lang="en-US" sz="1350" dirty="0"/>
              <a:t>Disbelief</a:t>
            </a:r>
          </a:p>
        </p:txBody>
      </p:sp>
      <p:sp>
        <p:nvSpPr>
          <p:cNvPr id="29" name="TextBox 28"/>
          <p:cNvSpPr txBox="1"/>
          <p:nvPr/>
        </p:nvSpPr>
        <p:spPr>
          <a:xfrm>
            <a:off x="4343400" y="2228850"/>
            <a:ext cx="1193006" cy="300082"/>
          </a:xfrm>
          <a:prstGeom prst="rect">
            <a:avLst/>
          </a:prstGeom>
          <a:solidFill>
            <a:srgbClr val="3FADFF">
              <a:alpha val="70000"/>
            </a:srgbClr>
          </a:solidFill>
          <a:ln w="19685">
            <a:solidFill>
              <a:srgbClr val="000099"/>
            </a:solidFill>
          </a:ln>
        </p:spPr>
        <p:txBody>
          <a:bodyPr wrap="square" rtlCol="0">
            <a:spAutoFit/>
          </a:bodyPr>
          <a:lstStyle/>
          <a:p>
            <a:r>
              <a:rPr lang="en-US" sz="1350" dirty="0"/>
              <a:t>Uncertainty</a:t>
            </a:r>
          </a:p>
        </p:txBody>
      </p:sp>
      <p:cxnSp>
        <p:nvCxnSpPr>
          <p:cNvPr id="31" name="Straight Arrow Connector 30"/>
          <p:cNvCxnSpPr>
            <a:cxnSpLocks/>
            <a:endCxn id="27" idx="0"/>
          </p:cNvCxnSpPr>
          <p:nvPr/>
        </p:nvCxnSpPr>
        <p:spPr>
          <a:xfrm flipH="1">
            <a:off x="2943225" y="1532334"/>
            <a:ext cx="1310295" cy="7022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p:cNvCxnSpPr>
          <p:nvPr/>
        </p:nvCxnSpPr>
        <p:spPr>
          <a:xfrm flipH="1">
            <a:off x="4039254" y="1540058"/>
            <a:ext cx="601800" cy="69477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cxnSpLocks/>
          </p:cNvCxnSpPr>
          <p:nvPr/>
        </p:nvCxnSpPr>
        <p:spPr>
          <a:xfrm>
            <a:off x="5001932" y="1555784"/>
            <a:ext cx="83823" cy="6736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5" name="Picture 7"/>
          <p:cNvPicPr>
            <a:picLocks noChangeAspect="1" noChangeArrowheads="1"/>
          </p:cNvPicPr>
          <p:nvPr/>
        </p:nvPicPr>
        <p:blipFill>
          <a:blip r:embed="rId8"/>
          <a:srcRect/>
          <a:stretch>
            <a:fillRect/>
          </a:stretch>
        </p:blipFill>
        <p:spPr bwMode="auto">
          <a:xfrm>
            <a:off x="457201" y="3200400"/>
            <a:ext cx="2250281" cy="971550"/>
          </a:xfrm>
          <a:prstGeom prst="rect">
            <a:avLst/>
          </a:prstGeom>
          <a:noFill/>
          <a:ln w="9525">
            <a:noFill/>
            <a:miter lim="800000"/>
            <a:headEnd/>
            <a:tailEnd/>
          </a:ln>
          <a:effectLst/>
        </p:spPr>
      </p:pic>
      <p:cxnSp>
        <p:nvCxnSpPr>
          <p:cNvPr id="45" name="Straight Arrow Connector 44"/>
          <p:cNvCxnSpPr>
            <a:cxnSpLocks/>
            <a:endCxn id="16" idx="1"/>
          </p:cNvCxnSpPr>
          <p:nvPr/>
        </p:nvCxnSpPr>
        <p:spPr>
          <a:xfrm>
            <a:off x="2564606" y="3846150"/>
            <a:ext cx="940594" cy="44519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cxnSpLocks/>
          </p:cNvCxnSpPr>
          <p:nvPr/>
        </p:nvCxnSpPr>
        <p:spPr>
          <a:xfrm>
            <a:off x="2362200" y="3314700"/>
            <a:ext cx="1123950" cy="2857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6" name="Picture 8"/>
          <p:cNvPicPr>
            <a:picLocks noChangeAspect="1" noChangeArrowheads="1"/>
          </p:cNvPicPr>
          <p:nvPr/>
        </p:nvPicPr>
        <p:blipFill>
          <a:blip r:embed="rId9"/>
          <a:srcRect/>
          <a:stretch>
            <a:fillRect/>
          </a:stretch>
        </p:blipFill>
        <p:spPr bwMode="auto">
          <a:xfrm>
            <a:off x="533399" y="4343399"/>
            <a:ext cx="2602555" cy="384141"/>
          </a:xfrm>
          <a:prstGeom prst="rect">
            <a:avLst/>
          </a:prstGeom>
          <a:noFill/>
          <a:ln w="25400">
            <a:solidFill>
              <a:srgbClr val="000099"/>
            </a:solidFill>
            <a:miter lim="800000"/>
            <a:headEnd/>
            <a:tailEnd/>
          </a:ln>
          <a:effectLst/>
        </p:spPr>
      </p:pic>
      <p:sp>
        <p:nvSpPr>
          <p:cNvPr id="25" name="TextBox 24"/>
          <p:cNvSpPr txBox="1"/>
          <p:nvPr/>
        </p:nvSpPr>
        <p:spPr>
          <a:xfrm>
            <a:off x="5607844" y="2228850"/>
            <a:ext cx="1193006" cy="323165"/>
          </a:xfrm>
          <a:prstGeom prst="rect">
            <a:avLst/>
          </a:prstGeom>
          <a:solidFill>
            <a:srgbClr val="3FADFF">
              <a:alpha val="70000"/>
            </a:srgbClr>
          </a:solidFill>
          <a:ln w="19685">
            <a:solidFill>
              <a:srgbClr val="000099"/>
            </a:solidFill>
          </a:ln>
        </p:spPr>
        <p:txBody>
          <a:bodyPr wrap="square" rtlCol="0">
            <a:spAutoFit/>
          </a:bodyPr>
          <a:lstStyle/>
          <a:p>
            <a:r>
              <a:rPr lang="en-US" sz="1500" dirty="0"/>
              <a:t>Base Rate</a:t>
            </a:r>
          </a:p>
        </p:txBody>
      </p:sp>
      <p:cxnSp>
        <p:nvCxnSpPr>
          <p:cNvPr id="34" name="Straight Arrow Connector 33"/>
          <p:cNvCxnSpPr>
            <a:cxnSpLocks/>
          </p:cNvCxnSpPr>
          <p:nvPr/>
        </p:nvCxnSpPr>
        <p:spPr>
          <a:xfrm>
            <a:off x="5455923" y="1555187"/>
            <a:ext cx="716277" cy="6736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Slide Number Placeholder 37"/>
          <p:cNvSpPr>
            <a:spLocks noGrp="1"/>
          </p:cNvSpPr>
          <p:nvPr>
            <p:ph type="sldNum" idx="12"/>
          </p:nvPr>
        </p:nvSpPr>
        <p:spPr/>
        <p:txBody>
          <a:bodyPr/>
          <a:lstStyle/>
          <a:p>
            <a:fld id="{00000000-1234-1234-1234-123412341234}" type="slidenum">
              <a:rPr lang="en" smtClean="0"/>
              <a:pPr/>
              <a:t>19</a:t>
            </a:fld>
            <a:endParaRPr lang="en"/>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linds(horizontal)">
                                      <p:cBhvr>
                                        <p:cTn id="7" dur="500"/>
                                        <p:tgtEl>
                                          <p:spTgt spid="2052"/>
                                        </p:tgtEl>
                                      </p:cBhvr>
                                    </p:animEffect>
                                  </p:childTnLst>
                                </p:cTn>
                              </p:par>
                              <p:par>
                                <p:cTn id="8" presetID="3" presetClass="entr" presetSubtype="1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par>
                                <p:cTn id="17" presetID="3" presetClass="entr" presetSubtype="1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blinds(horizontal)">
                                      <p:cBhvr>
                                        <p:cTn id="19" dur="500"/>
                                        <p:tgtEl>
                                          <p:spTgt spid="34"/>
                                        </p:tgtEl>
                                      </p:cBhvr>
                                    </p:animEffect>
                                  </p:childTnLst>
                                </p:cTn>
                              </p:par>
                              <p:par>
                                <p:cTn id="20" presetID="3" presetClass="entr" presetSubtype="1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par>
                                <p:cTn id="23" presetID="3" presetClass="entr" presetSubtype="10" fill="hold" nodeType="with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blinds(horizontal)">
                                      <p:cBhvr>
                                        <p:cTn id="25" dur="500"/>
                                        <p:tgtEl>
                                          <p:spTgt spid="2051"/>
                                        </p:tgtEl>
                                      </p:cBhvr>
                                    </p:animEffect>
                                  </p:childTnLst>
                                </p:cTn>
                              </p:par>
                              <p:par>
                                <p:cTn id="26" presetID="3" presetClass="entr" presetSubtype="1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blinds(horizontal)">
                                      <p:cBhvr>
                                        <p:cTn id="28" dur="500"/>
                                        <p:tgtEl>
                                          <p:spTgt spid="3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linds(horizontal)">
                                      <p:cBhvr>
                                        <p:cTn id="31" dur="500"/>
                                        <p:tgtEl>
                                          <p:spTgt spid="2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linds(horizontal)">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053"/>
                                        </p:tgtEl>
                                        <p:attrNameLst>
                                          <p:attrName>style.visibility</p:attrName>
                                        </p:attrNameLst>
                                      </p:cBhvr>
                                      <p:to>
                                        <p:strVal val="visible"/>
                                      </p:to>
                                    </p:set>
                                    <p:animEffect transition="in" filter="blinds(horizontal)">
                                      <p:cBhvr>
                                        <p:cTn id="39" dur="500"/>
                                        <p:tgtEl>
                                          <p:spTgt spid="2053"/>
                                        </p:tgtEl>
                                      </p:cBhvr>
                                    </p:animEffect>
                                  </p:childTnLst>
                                </p:cTn>
                              </p:par>
                              <p:par>
                                <p:cTn id="40" presetID="3" presetClass="entr" presetSubtype="10" fill="hold" nodeType="withEffect">
                                  <p:stCondLst>
                                    <p:cond delay="0"/>
                                  </p:stCondLst>
                                  <p:childTnLst>
                                    <p:set>
                                      <p:cBhvr>
                                        <p:cTn id="41" dur="1" fill="hold">
                                          <p:stCondLst>
                                            <p:cond delay="0"/>
                                          </p:stCondLst>
                                        </p:cTn>
                                        <p:tgtEl>
                                          <p:spTgt spid="2054"/>
                                        </p:tgtEl>
                                        <p:attrNameLst>
                                          <p:attrName>style.visibility</p:attrName>
                                        </p:attrNameLst>
                                      </p:cBhvr>
                                      <p:to>
                                        <p:strVal val="visible"/>
                                      </p:to>
                                    </p:set>
                                    <p:animEffect transition="in" filter="blinds(horizontal)">
                                      <p:cBhvr>
                                        <p:cTn id="42" dur="500"/>
                                        <p:tgtEl>
                                          <p:spTgt spid="205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055"/>
                                        </p:tgtEl>
                                        <p:attrNameLst>
                                          <p:attrName>style.visibility</p:attrName>
                                        </p:attrNameLst>
                                      </p:cBhvr>
                                      <p:to>
                                        <p:strVal val="visible"/>
                                      </p:to>
                                    </p:set>
                                    <p:animEffect transition="in" filter="blinds(horizontal)">
                                      <p:cBhvr>
                                        <p:cTn id="47" dur="500"/>
                                        <p:tgtEl>
                                          <p:spTgt spid="2055"/>
                                        </p:tgtEl>
                                      </p:cBhvr>
                                    </p:animEffect>
                                  </p:childTnLst>
                                </p:cTn>
                              </p:par>
                              <p:par>
                                <p:cTn id="48" presetID="3" presetClass="entr" presetSubtype="10"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linds(horizontal)">
                                      <p:cBhvr>
                                        <p:cTn id="50" dur="500"/>
                                        <p:tgtEl>
                                          <p:spTgt spid="47"/>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blinds(horizontal)">
                                      <p:cBhvr>
                                        <p:cTn id="53" dur="500"/>
                                        <p:tgtEl>
                                          <p:spTgt spid="9"/>
                                        </p:tgtEl>
                                      </p:cBhvr>
                                    </p:animEffect>
                                  </p:childTnLst>
                                </p:cTn>
                              </p:par>
                              <p:par>
                                <p:cTn id="54" presetID="3" presetClass="entr" presetSubtype="10" fill="hold" nodeType="with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blinds(horizontal)">
                                      <p:cBhvr>
                                        <p:cTn id="56" dur="500"/>
                                        <p:tgtEl>
                                          <p:spTgt spid="45"/>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blinds(horizontal)">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2056"/>
                                        </p:tgtEl>
                                        <p:attrNameLst>
                                          <p:attrName>style.visibility</p:attrName>
                                        </p:attrNameLst>
                                      </p:cBhvr>
                                      <p:to>
                                        <p:strVal val="visible"/>
                                      </p:to>
                                    </p:set>
                                    <p:animEffect transition="in" filter="blinds(horizontal)">
                                      <p:cBhvr>
                                        <p:cTn id="64"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27" grpId="0" animBg="1"/>
      <p:bldP spid="28" grpId="0" animBg="1"/>
      <p:bldP spid="29"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
        <p:cNvGrpSpPr/>
        <p:nvPr/>
      </p:nvGrpSpPr>
      <p:grpSpPr>
        <a:xfrm>
          <a:off x="0" y="0"/>
          <a:ext cx="0" cy="0"/>
          <a:chOff x="0" y="0"/>
          <a:chExt cx="0" cy="0"/>
        </a:xfrm>
      </p:grpSpPr>
      <p:sp>
        <p:nvSpPr>
          <p:cNvPr id="63" name="Google Shape;63;p14"/>
          <p:cNvSpPr txBox="1"/>
          <p:nvPr/>
        </p:nvSpPr>
        <p:spPr>
          <a:xfrm>
            <a:off x="304800" y="345888"/>
            <a:ext cx="4881600" cy="564075"/>
          </a:xfrm>
          <a:prstGeom prst="rect">
            <a:avLst/>
          </a:prstGeom>
          <a:noFill/>
          <a:ln>
            <a:noFill/>
          </a:ln>
        </p:spPr>
        <p:txBody>
          <a:bodyPr spcFirstLastPara="1" wrap="square" lIns="68569" tIns="68569" rIns="68569" bIns="68569" anchor="t" anchorCtr="0">
            <a:noAutofit/>
          </a:bodyPr>
          <a:lstStyle/>
          <a:p>
            <a:pPr>
              <a:buSzPts val="3000"/>
            </a:pPr>
            <a:r>
              <a:rPr lang="en-US" sz="2800" b="1" dirty="0">
                <a:solidFill>
                  <a:srgbClr val="000099"/>
                </a:solidFill>
              </a:rPr>
              <a:t>Presentation Outline</a:t>
            </a:r>
            <a:endParaRPr sz="2800" b="1" dirty="0">
              <a:solidFill>
                <a:srgbClr val="000099"/>
              </a:solidFill>
            </a:endParaRPr>
          </a:p>
          <a:p>
            <a:pPr>
              <a:buSzPts val="3000"/>
            </a:pPr>
            <a:r>
              <a:rPr lang="en" sz="2250" b="1" dirty="0"/>
              <a:t>	</a:t>
            </a:r>
            <a:endParaRPr sz="2250" b="1" dirty="0"/>
          </a:p>
        </p:txBody>
      </p:sp>
      <p:sp>
        <p:nvSpPr>
          <p:cNvPr id="65" name="Google Shape;65;p14"/>
          <p:cNvSpPr txBox="1"/>
          <p:nvPr/>
        </p:nvSpPr>
        <p:spPr>
          <a:xfrm>
            <a:off x="769744" y="1673719"/>
            <a:ext cx="5506425" cy="642375"/>
          </a:xfrm>
          <a:prstGeom prst="rect">
            <a:avLst/>
          </a:prstGeom>
          <a:noFill/>
          <a:ln>
            <a:noFill/>
          </a:ln>
        </p:spPr>
        <p:txBody>
          <a:bodyPr spcFirstLastPara="1" wrap="square" lIns="68569" tIns="68569" rIns="68569" bIns="68569" anchor="t" anchorCtr="0">
            <a:noAutofit/>
          </a:bodyPr>
          <a:lstStyle/>
          <a:p>
            <a:pPr>
              <a:buSzPts val="2000"/>
            </a:pPr>
            <a:endParaRPr sz="1500"/>
          </a:p>
        </p:txBody>
      </p:sp>
      <p:sp>
        <p:nvSpPr>
          <p:cNvPr id="6" name="Slide Number Placeholder 5"/>
          <p:cNvSpPr>
            <a:spLocks noGrp="1"/>
          </p:cNvSpPr>
          <p:nvPr>
            <p:ph type="sldNum" idx="12"/>
          </p:nvPr>
        </p:nvSpPr>
        <p:spPr/>
        <p:txBody>
          <a:bodyPr/>
          <a:lstStyle/>
          <a:p>
            <a:fld id="{00000000-1234-1234-1234-123412341234}" type="slidenum">
              <a:rPr lang="en" smtClean="0"/>
              <a:pPr/>
              <a:t>2</a:t>
            </a:fld>
            <a:endParaRPr lang="en"/>
          </a:p>
        </p:txBody>
      </p:sp>
      <p:graphicFrame>
        <p:nvGraphicFramePr>
          <p:cNvPr id="9" name="Diagram 8">
            <a:extLst>
              <a:ext uri="{FF2B5EF4-FFF2-40B4-BE49-F238E27FC236}">
                <a16:creationId xmlns:a16="http://schemas.microsoft.com/office/drawing/2014/main" id="{D84920DD-E3DE-41D6-BA89-5966B0BD54C9}"/>
              </a:ext>
            </a:extLst>
          </p:cNvPr>
          <p:cNvGraphicFramePr/>
          <p:nvPr>
            <p:extLst>
              <p:ext uri="{D42A27DB-BD31-4B8C-83A1-F6EECF244321}">
                <p14:modId xmlns:p14="http://schemas.microsoft.com/office/powerpoint/2010/main" val="304978780"/>
              </p:ext>
            </p:extLst>
          </p:nvPr>
        </p:nvGraphicFramePr>
        <p:xfrm>
          <a:off x="383399" y="909962"/>
          <a:ext cx="5892769" cy="35667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Google Shape;171;p26"/>
          <p:cNvSpPr txBox="1"/>
          <p:nvPr/>
        </p:nvSpPr>
        <p:spPr>
          <a:xfrm>
            <a:off x="181534" y="322729"/>
            <a:ext cx="6162115" cy="476448"/>
          </a:xfrm>
          <a:prstGeom prst="rect">
            <a:avLst/>
          </a:prstGeom>
          <a:noFill/>
          <a:ln>
            <a:noFill/>
          </a:ln>
        </p:spPr>
        <p:txBody>
          <a:bodyPr spcFirstLastPara="1" wrap="square" lIns="68569" tIns="68569" rIns="68569" bIns="68569" anchor="t" anchorCtr="0">
            <a:noAutofit/>
          </a:bodyPr>
          <a:lstStyle/>
          <a:p>
            <a:pPr>
              <a:buSzPts val="3000"/>
            </a:pPr>
            <a:r>
              <a:rPr lang="en-US" sz="2600" b="1" dirty="0">
                <a:solidFill>
                  <a:srgbClr val="000099"/>
                </a:solidFill>
              </a:rPr>
              <a:t>Calculation of Worker Reputation (2/6)</a:t>
            </a:r>
          </a:p>
          <a:p>
            <a:pPr>
              <a:buSzPts val="3000"/>
            </a:pPr>
            <a:endParaRPr sz="2250" b="1" dirty="0"/>
          </a:p>
        </p:txBody>
      </p:sp>
      <p:sp>
        <p:nvSpPr>
          <p:cNvPr id="173" name="Google Shape;173;p26"/>
          <p:cNvSpPr txBox="1"/>
          <p:nvPr/>
        </p:nvSpPr>
        <p:spPr>
          <a:xfrm>
            <a:off x="2604188" y="1383600"/>
            <a:ext cx="2880900" cy="642375"/>
          </a:xfrm>
          <a:prstGeom prst="rect">
            <a:avLst/>
          </a:prstGeom>
          <a:noFill/>
          <a:ln>
            <a:noFill/>
          </a:ln>
        </p:spPr>
        <p:txBody>
          <a:bodyPr spcFirstLastPara="1" wrap="square" lIns="68569" tIns="68569" rIns="68569" bIns="68569" anchor="t" anchorCtr="0">
            <a:noAutofit/>
          </a:bodyPr>
          <a:lstStyle/>
          <a:p>
            <a:pPr>
              <a:buSzPts val="2000"/>
            </a:pPr>
            <a:endParaRPr sz="1500"/>
          </a:p>
        </p:txBody>
      </p:sp>
      <p:sp>
        <p:nvSpPr>
          <p:cNvPr id="174" name="Google Shape;174;p26"/>
          <p:cNvSpPr txBox="1"/>
          <p:nvPr/>
        </p:nvSpPr>
        <p:spPr>
          <a:xfrm>
            <a:off x="4140056" y="3722156"/>
            <a:ext cx="2555775" cy="337500"/>
          </a:xfrm>
          <a:prstGeom prst="rect">
            <a:avLst/>
          </a:prstGeom>
          <a:noFill/>
          <a:ln>
            <a:noFill/>
          </a:ln>
        </p:spPr>
        <p:txBody>
          <a:bodyPr spcFirstLastPara="1" wrap="square" lIns="68569" tIns="68569" rIns="68569" bIns="68569" anchor="t" anchorCtr="0">
            <a:noAutofit/>
          </a:bodyPr>
          <a:lstStyle/>
          <a:p>
            <a:pPr>
              <a:buSzPts val="1400"/>
            </a:pPr>
            <a:endParaRPr sz="1050"/>
          </a:p>
        </p:txBody>
      </p:sp>
      <p:sp>
        <p:nvSpPr>
          <p:cNvPr id="175" name="Google Shape;175;p26"/>
          <p:cNvSpPr txBox="1"/>
          <p:nvPr/>
        </p:nvSpPr>
        <p:spPr>
          <a:xfrm>
            <a:off x="371100" y="1083844"/>
            <a:ext cx="6235425" cy="1899525"/>
          </a:xfrm>
          <a:prstGeom prst="rect">
            <a:avLst/>
          </a:prstGeom>
          <a:noFill/>
          <a:ln>
            <a:noFill/>
          </a:ln>
        </p:spPr>
        <p:txBody>
          <a:bodyPr spcFirstLastPara="1" wrap="square" lIns="68569" tIns="68569" rIns="68569" bIns="68569" anchor="t" anchorCtr="0">
            <a:noAutofit/>
          </a:bodyPr>
          <a:lstStyle/>
          <a:p>
            <a:pPr algn="just">
              <a:lnSpc>
                <a:spcPct val="150000"/>
              </a:lnSpc>
            </a:pPr>
            <a:r>
              <a:rPr lang="en" sz="1500" dirty="0"/>
              <a:t>Multi-weight Subjective Logic</a:t>
            </a:r>
            <a:endParaRPr sz="1500" dirty="0"/>
          </a:p>
          <a:p>
            <a:pPr marL="342900" indent="-266700" algn="just">
              <a:lnSpc>
                <a:spcPct val="150000"/>
              </a:lnSpc>
              <a:buClr>
                <a:srgbClr val="0000FF"/>
              </a:buClr>
              <a:buSzPts val="2000"/>
              <a:buChar char="●"/>
            </a:pPr>
            <a:r>
              <a:rPr lang="en" sz="1500" dirty="0">
                <a:solidFill>
                  <a:srgbClr val="0000FF"/>
                </a:solidFill>
              </a:rPr>
              <a:t>Interaction Frequency </a:t>
            </a:r>
            <a:endParaRPr sz="1500" dirty="0">
              <a:solidFill>
                <a:srgbClr val="0000FF"/>
              </a:solidFill>
            </a:endParaRPr>
          </a:p>
          <a:p>
            <a:pPr marL="342900" algn="just">
              <a:lnSpc>
                <a:spcPct val="150000"/>
              </a:lnSpc>
            </a:pPr>
            <a:endParaRPr sz="1500" dirty="0">
              <a:solidFill>
                <a:srgbClr val="0000FF"/>
              </a:solidFill>
            </a:endParaRPr>
          </a:p>
          <a:p>
            <a:pPr algn="just">
              <a:lnSpc>
                <a:spcPct val="115000"/>
              </a:lnSpc>
              <a:spcBef>
                <a:spcPts val="525"/>
              </a:spcBef>
            </a:pPr>
            <a:endParaRPr sz="1500" dirty="0">
              <a:solidFill>
                <a:srgbClr val="0000FF"/>
              </a:solidFill>
            </a:endParaRPr>
          </a:p>
          <a:p>
            <a:pPr algn="just">
              <a:lnSpc>
                <a:spcPct val="115000"/>
              </a:lnSpc>
              <a:spcBef>
                <a:spcPts val="525"/>
              </a:spcBef>
            </a:pPr>
            <a:endParaRPr sz="1500" dirty="0">
              <a:solidFill>
                <a:srgbClr val="0000FF"/>
              </a:solidFill>
            </a:endParaRPr>
          </a:p>
          <a:p>
            <a:pPr marL="342900" indent="-266700" algn="just">
              <a:lnSpc>
                <a:spcPct val="115000"/>
              </a:lnSpc>
              <a:spcBef>
                <a:spcPts val="525"/>
              </a:spcBef>
              <a:buClr>
                <a:srgbClr val="0000FF"/>
              </a:buClr>
              <a:buSzPts val="2000"/>
              <a:buChar char="●"/>
            </a:pPr>
            <a:r>
              <a:rPr lang="en" sz="1500" dirty="0">
                <a:solidFill>
                  <a:srgbClr val="0000FF"/>
                </a:solidFill>
              </a:rPr>
              <a:t>Interaction Effects</a:t>
            </a:r>
            <a:endParaRPr sz="1500" dirty="0">
              <a:solidFill>
                <a:srgbClr val="0000FF"/>
              </a:solidFill>
            </a:endParaRPr>
          </a:p>
          <a:p>
            <a:pPr marL="685800" lvl="1" indent="-266700" algn="just">
              <a:lnSpc>
                <a:spcPct val="115000"/>
              </a:lnSpc>
              <a:buSzPts val="2000"/>
              <a:buChar char="○"/>
            </a:pPr>
            <a:r>
              <a:rPr lang="en" sz="1500" dirty="0"/>
              <a:t>Positive Interaction Weights (    )</a:t>
            </a:r>
            <a:endParaRPr sz="1500" dirty="0"/>
          </a:p>
          <a:p>
            <a:pPr marL="685800" lvl="1" indent="-266700" algn="just">
              <a:lnSpc>
                <a:spcPct val="115000"/>
              </a:lnSpc>
              <a:buSzPts val="2000"/>
              <a:buChar char="○"/>
            </a:pPr>
            <a:r>
              <a:rPr lang="en" sz="1500" dirty="0"/>
              <a:t>Negative Interaction Weights ()   ) </a:t>
            </a:r>
            <a:endParaRPr sz="1500" dirty="0"/>
          </a:p>
          <a:p>
            <a:pPr marL="685800" algn="just">
              <a:lnSpc>
                <a:spcPct val="115000"/>
              </a:lnSpc>
              <a:spcBef>
                <a:spcPts val="525"/>
              </a:spcBef>
            </a:pPr>
            <a:endParaRPr sz="1500" dirty="0"/>
          </a:p>
          <a:p>
            <a:pPr marL="342900" algn="just">
              <a:lnSpc>
                <a:spcPct val="115000"/>
              </a:lnSpc>
              <a:spcBef>
                <a:spcPts val="525"/>
              </a:spcBef>
              <a:buSzPts val="2000"/>
            </a:pPr>
            <a:endParaRPr sz="1500" dirty="0"/>
          </a:p>
          <a:p>
            <a:pPr algn="just">
              <a:lnSpc>
                <a:spcPct val="115000"/>
              </a:lnSpc>
              <a:spcBef>
                <a:spcPts val="525"/>
              </a:spcBef>
              <a:buSzPts val="2000"/>
            </a:pPr>
            <a:endParaRPr sz="1500" dirty="0"/>
          </a:p>
          <a:p>
            <a:pPr algn="just">
              <a:lnSpc>
                <a:spcPct val="115000"/>
              </a:lnSpc>
              <a:spcBef>
                <a:spcPts val="525"/>
              </a:spcBef>
              <a:buSzPts val="2000"/>
            </a:pPr>
            <a:endParaRPr sz="1500" dirty="0"/>
          </a:p>
          <a:p>
            <a:pPr algn="just">
              <a:lnSpc>
                <a:spcPct val="115000"/>
              </a:lnSpc>
              <a:spcBef>
                <a:spcPts val="525"/>
              </a:spcBef>
              <a:buSzPts val="2000"/>
            </a:pPr>
            <a:endParaRPr sz="1500" dirty="0"/>
          </a:p>
          <a:p>
            <a:pPr marL="342900">
              <a:buSzPts val="2000"/>
            </a:pPr>
            <a:r>
              <a:rPr lang="en" sz="1500" b="1" dirty="0"/>
              <a:t> </a:t>
            </a:r>
            <a:endParaRPr sz="1500" b="1" dirty="0"/>
          </a:p>
          <a:p>
            <a:pPr>
              <a:buSzPts val="2000"/>
            </a:pPr>
            <a:endParaRPr sz="1500" b="1" dirty="0"/>
          </a:p>
        </p:txBody>
      </p:sp>
      <p:pic>
        <p:nvPicPr>
          <p:cNvPr id="176" name="Google Shape;176;p26"/>
          <p:cNvPicPr preferRelativeResize="0"/>
          <p:nvPr/>
        </p:nvPicPr>
        <p:blipFill>
          <a:blip r:embed="rId4">
            <a:alphaModFix/>
          </a:blip>
          <a:stretch>
            <a:fillRect/>
          </a:stretch>
        </p:blipFill>
        <p:spPr>
          <a:xfrm>
            <a:off x="1783350" y="1885950"/>
            <a:ext cx="959850" cy="528075"/>
          </a:xfrm>
          <a:prstGeom prst="rect">
            <a:avLst/>
          </a:prstGeom>
          <a:noFill/>
          <a:ln>
            <a:noFill/>
          </a:ln>
        </p:spPr>
      </p:pic>
      <p:pic>
        <p:nvPicPr>
          <p:cNvPr id="177" name="Google Shape;177;p26"/>
          <p:cNvPicPr preferRelativeResize="0"/>
          <p:nvPr/>
        </p:nvPicPr>
        <p:blipFill>
          <a:blip r:embed="rId5">
            <a:alphaModFix/>
          </a:blip>
          <a:stretch>
            <a:fillRect/>
          </a:stretch>
        </p:blipFill>
        <p:spPr>
          <a:xfrm>
            <a:off x="1235869" y="2419350"/>
            <a:ext cx="3478688" cy="390919"/>
          </a:xfrm>
          <a:prstGeom prst="rect">
            <a:avLst/>
          </a:prstGeom>
          <a:noFill/>
          <a:ln>
            <a:noFill/>
          </a:ln>
        </p:spPr>
      </p:pic>
      <p:pic>
        <p:nvPicPr>
          <p:cNvPr id="178" name="Google Shape;178;p26"/>
          <p:cNvPicPr preferRelativeResize="0"/>
          <p:nvPr/>
        </p:nvPicPr>
        <p:blipFill>
          <a:blip r:embed="rId6">
            <a:alphaModFix/>
          </a:blip>
          <a:stretch>
            <a:fillRect/>
          </a:stretch>
        </p:blipFill>
        <p:spPr>
          <a:xfrm>
            <a:off x="3637294" y="3105150"/>
            <a:ext cx="145730" cy="295200"/>
          </a:xfrm>
          <a:prstGeom prst="rect">
            <a:avLst/>
          </a:prstGeom>
          <a:noFill/>
          <a:ln>
            <a:noFill/>
          </a:ln>
        </p:spPr>
      </p:pic>
      <p:pic>
        <p:nvPicPr>
          <p:cNvPr id="179" name="Google Shape;179;p26"/>
          <p:cNvPicPr preferRelativeResize="0"/>
          <p:nvPr/>
        </p:nvPicPr>
        <p:blipFill>
          <a:blip r:embed="rId7">
            <a:alphaModFix/>
          </a:blip>
          <a:stretch>
            <a:fillRect/>
          </a:stretch>
        </p:blipFill>
        <p:spPr>
          <a:xfrm>
            <a:off x="3661529" y="3409950"/>
            <a:ext cx="242990" cy="337500"/>
          </a:xfrm>
          <a:prstGeom prst="rect">
            <a:avLst/>
          </a:prstGeom>
          <a:noFill/>
          <a:ln>
            <a:noFill/>
          </a:ln>
        </p:spPr>
      </p:pic>
      <p:pic>
        <p:nvPicPr>
          <p:cNvPr id="180" name="Google Shape;180;p26"/>
          <p:cNvPicPr preferRelativeResize="0"/>
          <p:nvPr/>
        </p:nvPicPr>
        <p:blipFill>
          <a:blip r:embed="rId8">
            <a:alphaModFix/>
          </a:blip>
          <a:stretch>
            <a:fillRect/>
          </a:stretch>
        </p:blipFill>
        <p:spPr>
          <a:xfrm>
            <a:off x="1424663" y="3967482"/>
            <a:ext cx="2555774" cy="311305"/>
          </a:xfrm>
          <a:prstGeom prst="rect">
            <a:avLst/>
          </a:prstGeom>
          <a:noFill/>
          <a:ln>
            <a:noFill/>
          </a:ln>
        </p:spPr>
      </p:pic>
      <p:sp>
        <p:nvSpPr>
          <p:cNvPr id="12" name="Slide Number Placeholder 11"/>
          <p:cNvSpPr>
            <a:spLocks noGrp="1"/>
          </p:cNvSpPr>
          <p:nvPr>
            <p:ph type="sldNum" idx="12"/>
          </p:nvPr>
        </p:nvSpPr>
        <p:spPr/>
        <p:txBody>
          <a:bodyPr/>
          <a:lstStyle/>
          <a:p>
            <a:fld id="{00000000-1234-1234-1234-123412341234}" type="slidenum">
              <a:rPr lang="en" smtClean="0"/>
              <a:pPr/>
              <a:t>20</a:t>
            </a:fld>
            <a:endParaRPr lang="en"/>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4"/>
        <p:cNvGrpSpPr/>
        <p:nvPr/>
      </p:nvGrpSpPr>
      <p:grpSpPr>
        <a:xfrm>
          <a:off x="0" y="0"/>
          <a:ext cx="0" cy="0"/>
          <a:chOff x="0" y="0"/>
          <a:chExt cx="0" cy="0"/>
        </a:xfrm>
      </p:grpSpPr>
      <p:sp>
        <p:nvSpPr>
          <p:cNvPr id="187" name="Google Shape;187;p27"/>
          <p:cNvSpPr txBox="1"/>
          <p:nvPr/>
        </p:nvSpPr>
        <p:spPr>
          <a:xfrm>
            <a:off x="2604188" y="1383600"/>
            <a:ext cx="2880900" cy="642375"/>
          </a:xfrm>
          <a:prstGeom prst="rect">
            <a:avLst/>
          </a:prstGeom>
          <a:noFill/>
          <a:ln>
            <a:noFill/>
          </a:ln>
        </p:spPr>
        <p:txBody>
          <a:bodyPr spcFirstLastPara="1" wrap="square" lIns="68569" tIns="68569" rIns="68569" bIns="68569" anchor="t" anchorCtr="0">
            <a:noAutofit/>
          </a:bodyPr>
          <a:lstStyle/>
          <a:p>
            <a:pPr>
              <a:buSzPts val="2000"/>
            </a:pPr>
            <a:endParaRPr sz="1500"/>
          </a:p>
        </p:txBody>
      </p:sp>
      <p:sp>
        <p:nvSpPr>
          <p:cNvPr id="188" name="Google Shape;188;p27"/>
          <p:cNvSpPr txBox="1"/>
          <p:nvPr/>
        </p:nvSpPr>
        <p:spPr>
          <a:xfrm>
            <a:off x="4140056" y="3722156"/>
            <a:ext cx="2555775" cy="337500"/>
          </a:xfrm>
          <a:prstGeom prst="rect">
            <a:avLst/>
          </a:prstGeom>
          <a:noFill/>
          <a:ln>
            <a:noFill/>
          </a:ln>
        </p:spPr>
        <p:txBody>
          <a:bodyPr spcFirstLastPara="1" wrap="square" lIns="68569" tIns="68569" rIns="68569" bIns="68569" anchor="t" anchorCtr="0">
            <a:noAutofit/>
          </a:bodyPr>
          <a:lstStyle/>
          <a:p>
            <a:pPr>
              <a:buSzPts val="1400"/>
            </a:pPr>
            <a:endParaRPr sz="1050"/>
          </a:p>
        </p:txBody>
      </p:sp>
      <p:sp>
        <p:nvSpPr>
          <p:cNvPr id="189" name="Google Shape;189;p27"/>
          <p:cNvSpPr txBox="1"/>
          <p:nvPr/>
        </p:nvSpPr>
        <p:spPr>
          <a:xfrm>
            <a:off x="311887" y="829951"/>
            <a:ext cx="6297341" cy="3362887"/>
          </a:xfrm>
          <a:prstGeom prst="rect">
            <a:avLst/>
          </a:prstGeom>
          <a:noFill/>
          <a:ln>
            <a:noFill/>
          </a:ln>
        </p:spPr>
        <p:txBody>
          <a:bodyPr spcFirstLastPara="1" wrap="square" lIns="68569" tIns="68569" rIns="68569" bIns="68569" anchor="t" anchorCtr="0">
            <a:noAutofit/>
          </a:bodyPr>
          <a:lstStyle/>
          <a:p>
            <a:pPr algn="just">
              <a:lnSpc>
                <a:spcPct val="150000"/>
              </a:lnSpc>
            </a:pPr>
            <a:endParaRPr lang="en-US" sz="1500" dirty="0">
              <a:solidFill>
                <a:srgbClr val="0000FF"/>
              </a:solidFill>
            </a:endParaRPr>
          </a:p>
          <a:p>
            <a:pPr marL="342900" indent="-266700" algn="just">
              <a:lnSpc>
                <a:spcPct val="115000"/>
              </a:lnSpc>
              <a:spcBef>
                <a:spcPts val="525"/>
              </a:spcBef>
              <a:buClr>
                <a:srgbClr val="0000FF"/>
              </a:buClr>
              <a:buSzPts val="2000"/>
              <a:buChar char="●"/>
            </a:pPr>
            <a:r>
              <a:rPr lang="en" sz="1500" dirty="0">
                <a:solidFill>
                  <a:srgbClr val="0000FF"/>
                </a:solidFill>
              </a:rPr>
              <a:t>Interaction Freshness</a:t>
            </a:r>
            <a:endParaRPr sz="1500" dirty="0">
              <a:solidFill>
                <a:srgbClr val="0000FF"/>
              </a:solidFill>
            </a:endParaRPr>
          </a:p>
          <a:p>
            <a:pPr marL="685800" lvl="1" indent="-266700" algn="just">
              <a:lnSpc>
                <a:spcPct val="115000"/>
              </a:lnSpc>
              <a:buSzPts val="2000"/>
              <a:buChar char="○"/>
            </a:pPr>
            <a:r>
              <a:rPr lang="en" sz="1500" dirty="0"/>
              <a:t>Recent Interaction Weights (    )</a:t>
            </a:r>
            <a:endParaRPr sz="1500" dirty="0"/>
          </a:p>
          <a:p>
            <a:pPr marL="685800" lvl="1" indent="-266700" algn="just">
              <a:lnSpc>
                <a:spcPct val="115000"/>
              </a:lnSpc>
              <a:buSzPts val="2000"/>
              <a:buChar char="○"/>
            </a:pPr>
            <a:r>
              <a:rPr lang="en" sz="1500" dirty="0"/>
              <a:t>Past Interaction Weights (   )    </a:t>
            </a:r>
            <a:endParaRPr sz="1500" dirty="0"/>
          </a:p>
          <a:p>
            <a:pPr marL="342900" algn="just">
              <a:lnSpc>
                <a:spcPct val="115000"/>
              </a:lnSpc>
              <a:spcBef>
                <a:spcPts val="525"/>
              </a:spcBef>
              <a:buSzPts val="2000"/>
            </a:pPr>
            <a:endParaRPr sz="1500" dirty="0"/>
          </a:p>
          <a:p>
            <a:pPr algn="just">
              <a:lnSpc>
                <a:spcPct val="115000"/>
              </a:lnSpc>
              <a:spcBef>
                <a:spcPts val="525"/>
              </a:spcBef>
              <a:buSzPts val="2000"/>
            </a:pPr>
            <a:endParaRPr sz="1500" dirty="0"/>
          </a:p>
          <a:p>
            <a:pPr algn="just">
              <a:lnSpc>
                <a:spcPct val="115000"/>
              </a:lnSpc>
              <a:spcBef>
                <a:spcPts val="525"/>
              </a:spcBef>
              <a:buSzPts val="2000"/>
            </a:pPr>
            <a:endParaRPr sz="1500" dirty="0"/>
          </a:p>
          <a:p>
            <a:pPr algn="just">
              <a:lnSpc>
                <a:spcPct val="115000"/>
              </a:lnSpc>
              <a:spcBef>
                <a:spcPts val="525"/>
              </a:spcBef>
              <a:buSzPts val="2000"/>
            </a:pPr>
            <a:endParaRPr sz="1500" dirty="0"/>
          </a:p>
          <a:p>
            <a:pPr marL="342900">
              <a:buSzPts val="2000"/>
            </a:pPr>
            <a:r>
              <a:rPr lang="en" sz="1500" b="1" dirty="0"/>
              <a:t> </a:t>
            </a:r>
            <a:endParaRPr sz="1500" b="1" dirty="0"/>
          </a:p>
          <a:p>
            <a:pPr>
              <a:buSzPts val="2000"/>
            </a:pPr>
            <a:endParaRPr sz="1500" b="1" dirty="0"/>
          </a:p>
        </p:txBody>
      </p:sp>
      <p:pic>
        <p:nvPicPr>
          <p:cNvPr id="190" name="Google Shape;190;p27"/>
          <p:cNvPicPr preferRelativeResize="0"/>
          <p:nvPr/>
        </p:nvPicPr>
        <p:blipFill>
          <a:blip r:embed="rId4">
            <a:alphaModFix/>
          </a:blip>
          <a:stretch>
            <a:fillRect/>
          </a:stretch>
        </p:blipFill>
        <p:spPr>
          <a:xfrm>
            <a:off x="3507394" y="1631625"/>
            <a:ext cx="142500" cy="178125"/>
          </a:xfrm>
          <a:prstGeom prst="rect">
            <a:avLst/>
          </a:prstGeom>
          <a:noFill/>
          <a:ln>
            <a:noFill/>
          </a:ln>
        </p:spPr>
      </p:pic>
      <p:pic>
        <p:nvPicPr>
          <p:cNvPr id="191" name="Google Shape;191;p27"/>
          <p:cNvPicPr preferRelativeResize="0"/>
          <p:nvPr/>
        </p:nvPicPr>
        <p:blipFill>
          <a:blip r:embed="rId5">
            <a:alphaModFix/>
          </a:blip>
          <a:stretch>
            <a:fillRect/>
          </a:stretch>
        </p:blipFill>
        <p:spPr>
          <a:xfrm>
            <a:off x="3247158" y="1877035"/>
            <a:ext cx="142500" cy="237515"/>
          </a:xfrm>
          <a:prstGeom prst="rect">
            <a:avLst/>
          </a:prstGeom>
          <a:noFill/>
          <a:ln>
            <a:noFill/>
          </a:ln>
        </p:spPr>
      </p:pic>
      <p:pic>
        <p:nvPicPr>
          <p:cNvPr id="192" name="Google Shape;192;p27"/>
          <p:cNvPicPr preferRelativeResize="0"/>
          <p:nvPr/>
        </p:nvPicPr>
        <p:blipFill>
          <a:blip r:embed="rId6">
            <a:alphaModFix/>
          </a:blip>
          <a:stretch>
            <a:fillRect/>
          </a:stretch>
        </p:blipFill>
        <p:spPr>
          <a:xfrm>
            <a:off x="932110" y="2258044"/>
            <a:ext cx="1963490" cy="237506"/>
          </a:xfrm>
          <a:prstGeom prst="rect">
            <a:avLst/>
          </a:prstGeom>
          <a:noFill/>
          <a:ln>
            <a:noFill/>
          </a:ln>
        </p:spPr>
      </p:pic>
      <p:pic>
        <p:nvPicPr>
          <p:cNvPr id="193" name="Google Shape;193;p27"/>
          <p:cNvPicPr preferRelativeResize="0"/>
          <p:nvPr/>
        </p:nvPicPr>
        <p:blipFill>
          <a:blip r:embed="rId7">
            <a:alphaModFix/>
          </a:blip>
          <a:stretch>
            <a:fillRect/>
          </a:stretch>
        </p:blipFill>
        <p:spPr>
          <a:xfrm>
            <a:off x="914400" y="2618025"/>
            <a:ext cx="2317256" cy="715725"/>
          </a:xfrm>
          <a:prstGeom prst="rect">
            <a:avLst/>
          </a:prstGeom>
          <a:noFill/>
          <a:ln>
            <a:noFill/>
          </a:ln>
        </p:spPr>
      </p:pic>
      <p:pic>
        <p:nvPicPr>
          <p:cNvPr id="3074" name="Picture 2"/>
          <p:cNvPicPr>
            <a:picLocks noChangeAspect="1" noChangeArrowheads="1"/>
          </p:cNvPicPr>
          <p:nvPr/>
        </p:nvPicPr>
        <p:blipFill>
          <a:blip r:embed="rId8"/>
          <a:srcRect/>
          <a:stretch>
            <a:fillRect/>
          </a:stretch>
        </p:blipFill>
        <p:spPr bwMode="auto">
          <a:xfrm>
            <a:off x="850107" y="3536156"/>
            <a:ext cx="3550444" cy="1092994"/>
          </a:xfrm>
          <a:prstGeom prst="rect">
            <a:avLst/>
          </a:prstGeom>
          <a:noFill/>
          <a:ln w="9525">
            <a:noFill/>
            <a:miter lim="800000"/>
            <a:headEnd/>
            <a:tailEnd/>
          </a:ln>
          <a:effectLst/>
        </p:spPr>
      </p:pic>
      <p:sp>
        <p:nvSpPr>
          <p:cNvPr id="12" name="Slide Number Placeholder 11"/>
          <p:cNvSpPr>
            <a:spLocks noGrp="1"/>
          </p:cNvSpPr>
          <p:nvPr>
            <p:ph type="sldNum" idx="12"/>
          </p:nvPr>
        </p:nvSpPr>
        <p:spPr/>
        <p:txBody>
          <a:bodyPr/>
          <a:lstStyle/>
          <a:p>
            <a:fld id="{00000000-1234-1234-1234-123412341234}" type="slidenum">
              <a:rPr lang="en" smtClean="0"/>
              <a:pPr/>
              <a:t>21</a:t>
            </a:fld>
            <a:endParaRPr lang="en"/>
          </a:p>
        </p:txBody>
      </p:sp>
      <p:sp>
        <p:nvSpPr>
          <p:cNvPr id="15" name="Google Shape;171;p26">
            <a:extLst>
              <a:ext uri="{FF2B5EF4-FFF2-40B4-BE49-F238E27FC236}">
                <a16:creationId xmlns:a16="http://schemas.microsoft.com/office/drawing/2014/main" id="{FF0146FE-21E2-4B90-B2D0-89F7815DA1E6}"/>
              </a:ext>
            </a:extLst>
          </p:cNvPr>
          <p:cNvSpPr txBox="1"/>
          <p:nvPr/>
        </p:nvSpPr>
        <p:spPr>
          <a:xfrm>
            <a:off x="181534" y="322729"/>
            <a:ext cx="6162115" cy="476448"/>
          </a:xfrm>
          <a:prstGeom prst="rect">
            <a:avLst/>
          </a:prstGeom>
          <a:noFill/>
          <a:ln>
            <a:noFill/>
          </a:ln>
        </p:spPr>
        <p:txBody>
          <a:bodyPr spcFirstLastPara="1" wrap="square" lIns="68569" tIns="68569" rIns="68569" bIns="68569" anchor="t" anchorCtr="0">
            <a:noAutofit/>
          </a:bodyPr>
          <a:lstStyle/>
          <a:p>
            <a:pPr>
              <a:buSzPts val="3000"/>
            </a:pPr>
            <a:r>
              <a:rPr lang="en-US" sz="2600" b="1" dirty="0">
                <a:solidFill>
                  <a:srgbClr val="000099"/>
                </a:solidFill>
              </a:rPr>
              <a:t>Calculation of Worker Reputation (3/6)</a:t>
            </a:r>
          </a:p>
          <a:p>
            <a:pPr>
              <a:buSzPts val="3000"/>
            </a:pPr>
            <a:endParaRPr sz="2250" b="1" dirty="0"/>
          </a:p>
        </p:txBody>
      </p:sp>
      <p:sp>
        <p:nvSpPr>
          <p:cNvPr id="2" name="Rectangle 1">
            <a:extLst>
              <a:ext uri="{FF2B5EF4-FFF2-40B4-BE49-F238E27FC236}">
                <a16:creationId xmlns:a16="http://schemas.microsoft.com/office/drawing/2014/main" id="{F6668EFC-62E3-4ABF-A36B-8746B831F52A}"/>
              </a:ext>
            </a:extLst>
          </p:cNvPr>
          <p:cNvSpPr/>
          <p:nvPr/>
        </p:nvSpPr>
        <p:spPr>
          <a:xfrm>
            <a:off x="838200" y="3536156"/>
            <a:ext cx="3657600" cy="1150117"/>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blinds(horizontal)">
                                      <p:cBhvr>
                                        <p:cTn id="7" dur="500"/>
                                        <p:tgtEl>
                                          <p:spTgt spid="19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linds(horizontal)">
                                      <p:cBhvr>
                                        <p:cTn id="12" dur="500"/>
                                        <p:tgtEl>
                                          <p:spTgt spid="307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p:cNvGrpSpPr/>
        <p:nvPr/>
      </p:nvGrpSpPr>
      <p:grpSpPr>
        <a:xfrm>
          <a:off x="0" y="0"/>
          <a:ext cx="0" cy="0"/>
          <a:chOff x="0" y="0"/>
          <a:chExt cx="0" cy="0"/>
        </a:xfrm>
      </p:grpSpPr>
      <p:sp>
        <p:nvSpPr>
          <p:cNvPr id="201" name="Google Shape;201;p28"/>
          <p:cNvSpPr txBox="1"/>
          <p:nvPr/>
        </p:nvSpPr>
        <p:spPr>
          <a:xfrm>
            <a:off x="2604188" y="1383600"/>
            <a:ext cx="2880900" cy="642375"/>
          </a:xfrm>
          <a:prstGeom prst="rect">
            <a:avLst/>
          </a:prstGeom>
          <a:noFill/>
          <a:ln>
            <a:noFill/>
          </a:ln>
        </p:spPr>
        <p:txBody>
          <a:bodyPr spcFirstLastPara="1" wrap="square" lIns="68569" tIns="68569" rIns="68569" bIns="68569" anchor="t" anchorCtr="0">
            <a:noAutofit/>
          </a:bodyPr>
          <a:lstStyle/>
          <a:p>
            <a:pPr>
              <a:buSzPts val="2000"/>
            </a:pPr>
            <a:endParaRPr sz="1500"/>
          </a:p>
        </p:txBody>
      </p:sp>
      <p:sp>
        <p:nvSpPr>
          <p:cNvPr id="202" name="Google Shape;202;p28"/>
          <p:cNvSpPr txBox="1"/>
          <p:nvPr/>
        </p:nvSpPr>
        <p:spPr>
          <a:xfrm>
            <a:off x="4140056" y="3722156"/>
            <a:ext cx="2555775" cy="337500"/>
          </a:xfrm>
          <a:prstGeom prst="rect">
            <a:avLst/>
          </a:prstGeom>
          <a:noFill/>
          <a:ln>
            <a:noFill/>
          </a:ln>
        </p:spPr>
        <p:txBody>
          <a:bodyPr spcFirstLastPara="1" wrap="square" lIns="68569" tIns="68569" rIns="68569" bIns="68569" anchor="t" anchorCtr="0">
            <a:noAutofit/>
          </a:bodyPr>
          <a:lstStyle/>
          <a:p>
            <a:pPr>
              <a:buSzPts val="1400"/>
            </a:pPr>
            <a:endParaRPr sz="1050"/>
          </a:p>
        </p:txBody>
      </p:sp>
      <p:sp>
        <p:nvSpPr>
          <p:cNvPr id="203" name="Google Shape;203;p28"/>
          <p:cNvSpPr txBox="1"/>
          <p:nvPr/>
        </p:nvSpPr>
        <p:spPr>
          <a:xfrm>
            <a:off x="213131" y="1199963"/>
            <a:ext cx="6393375" cy="2992950"/>
          </a:xfrm>
          <a:prstGeom prst="rect">
            <a:avLst/>
          </a:prstGeom>
          <a:noFill/>
          <a:ln>
            <a:noFill/>
          </a:ln>
        </p:spPr>
        <p:txBody>
          <a:bodyPr spcFirstLastPara="1" wrap="square" lIns="68569" tIns="68569" rIns="68569" bIns="68569" anchor="t" anchorCtr="0">
            <a:noAutofit/>
          </a:bodyPr>
          <a:lstStyle/>
          <a:p>
            <a:pPr algn="just">
              <a:lnSpc>
                <a:spcPct val="115000"/>
              </a:lnSpc>
              <a:spcBef>
                <a:spcPts val="525"/>
              </a:spcBef>
            </a:pPr>
            <a:r>
              <a:rPr lang="en" sz="1500" dirty="0"/>
              <a:t>    Interaction Frequency can be written as :</a:t>
            </a:r>
            <a:endParaRPr sz="1500" dirty="0"/>
          </a:p>
          <a:p>
            <a:pPr marL="685800" algn="just">
              <a:lnSpc>
                <a:spcPct val="115000"/>
              </a:lnSpc>
              <a:spcBef>
                <a:spcPts val="525"/>
              </a:spcBef>
            </a:pPr>
            <a:r>
              <a:rPr lang="en" sz="1500" dirty="0"/>
              <a:t>   </a:t>
            </a:r>
            <a:endParaRPr sz="1500" dirty="0"/>
          </a:p>
          <a:p>
            <a:pPr marL="685800" algn="just">
              <a:lnSpc>
                <a:spcPct val="115000"/>
              </a:lnSpc>
              <a:spcBef>
                <a:spcPts val="525"/>
              </a:spcBef>
            </a:pPr>
            <a:endParaRPr sz="1500" dirty="0"/>
          </a:p>
          <a:p>
            <a:pPr marL="342900" algn="just">
              <a:lnSpc>
                <a:spcPct val="115000"/>
              </a:lnSpc>
              <a:spcBef>
                <a:spcPts val="525"/>
              </a:spcBef>
              <a:buSzPts val="2000"/>
            </a:pPr>
            <a:endParaRPr sz="1500" dirty="0"/>
          </a:p>
          <a:p>
            <a:pPr marL="342900" indent="-266700" algn="just">
              <a:lnSpc>
                <a:spcPct val="115000"/>
              </a:lnSpc>
              <a:spcBef>
                <a:spcPts val="525"/>
              </a:spcBef>
              <a:buClr>
                <a:srgbClr val="0000FF"/>
              </a:buClr>
              <a:buSzPts val="2000"/>
              <a:buFont typeface="Arial"/>
              <a:buChar char="●"/>
            </a:pPr>
            <a:r>
              <a:rPr lang="en" sz="1500" dirty="0">
                <a:solidFill>
                  <a:srgbClr val="0000FF"/>
                </a:solidFill>
              </a:rPr>
              <a:t>Interaction Similarity</a:t>
            </a:r>
            <a:endParaRPr sz="1500" dirty="0">
              <a:solidFill>
                <a:srgbClr val="0000FF"/>
              </a:solidFill>
            </a:endParaRPr>
          </a:p>
          <a:p>
            <a:pPr marL="342900" algn="just">
              <a:lnSpc>
                <a:spcPct val="115000"/>
              </a:lnSpc>
              <a:spcBef>
                <a:spcPts val="525"/>
              </a:spcBef>
            </a:pPr>
            <a:endParaRPr sz="1500" dirty="0"/>
          </a:p>
          <a:p>
            <a:pPr algn="just">
              <a:lnSpc>
                <a:spcPct val="115000"/>
              </a:lnSpc>
              <a:spcBef>
                <a:spcPts val="525"/>
              </a:spcBef>
              <a:buSzPts val="2000"/>
            </a:pPr>
            <a:endParaRPr sz="1500" dirty="0"/>
          </a:p>
          <a:p>
            <a:pPr algn="just">
              <a:lnSpc>
                <a:spcPct val="115000"/>
              </a:lnSpc>
              <a:spcBef>
                <a:spcPts val="525"/>
              </a:spcBef>
              <a:buSzPts val="2000"/>
            </a:pPr>
            <a:endParaRPr sz="1500" dirty="0"/>
          </a:p>
          <a:p>
            <a:pPr marL="342900">
              <a:buSzPts val="2000"/>
            </a:pPr>
            <a:r>
              <a:rPr lang="en" sz="1500" b="1" dirty="0"/>
              <a:t> </a:t>
            </a:r>
            <a:endParaRPr sz="1500" b="1" dirty="0"/>
          </a:p>
          <a:p>
            <a:pPr>
              <a:buSzPts val="2000"/>
            </a:pPr>
            <a:endParaRPr sz="1500" b="1" dirty="0"/>
          </a:p>
        </p:txBody>
      </p:sp>
      <p:pic>
        <p:nvPicPr>
          <p:cNvPr id="204" name="Google Shape;204;p28"/>
          <p:cNvPicPr preferRelativeResize="0"/>
          <p:nvPr/>
        </p:nvPicPr>
        <p:blipFill>
          <a:blip r:embed="rId4">
            <a:alphaModFix/>
          </a:blip>
          <a:stretch>
            <a:fillRect/>
          </a:stretch>
        </p:blipFill>
        <p:spPr>
          <a:xfrm>
            <a:off x="472519" y="1683319"/>
            <a:ext cx="4042331" cy="602681"/>
          </a:xfrm>
          <a:prstGeom prst="rect">
            <a:avLst/>
          </a:prstGeom>
          <a:noFill/>
          <a:ln>
            <a:noFill/>
          </a:ln>
        </p:spPr>
      </p:pic>
      <p:pic>
        <p:nvPicPr>
          <p:cNvPr id="205" name="Google Shape;205;p28"/>
          <p:cNvPicPr preferRelativeResize="0"/>
          <p:nvPr/>
        </p:nvPicPr>
        <p:blipFill>
          <a:blip r:embed="rId5">
            <a:alphaModFix/>
          </a:blip>
          <a:stretch>
            <a:fillRect/>
          </a:stretch>
        </p:blipFill>
        <p:spPr>
          <a:xfrm>
            <a:off x="1634925" y="3025894"/>
            <a:ext cx="2228118" cy="519281"/>
          </a:xfrm>
          <a:prstGeom prst="rect">
            <a:avLst/>
          </a:prstGeom>
          <a:noFill/>
          <a:ln>
            <a:noFill/>
          </a:ln>
        </p:spPr>
      </p:pic>
      <p:pic>
        <p:nvPicPr>
          <p:cNvPr id="206" name="Google Shape;206;p28"/>
          <p:cNvPicPr preferRelativeResize="0"/>
          <p:nvPr/>
        </p:nvPicPr>
        <p:blipFill>
          <a:blip r:embed="rId6">
            <a:alphaModFix/>
          </a:blip>
          <a:stretch>
            <a:fillRect/>
          </a:stretch>
        </p:blipFill>
        <p:spPr>
          <a:xfrm>
            <a:off x="1629675" y="3715875"/>
            <a:ext cx="1302356" cy="429675"/>
          </a:xfrm>
          <a:prstGeom prst="rect">
            <a:avLst/>
          </a:prstGeom>
          <a:noFill/>
          <a:ln>
            <a:noFill/>
          </a:ln>
        </p:spPr>
      </p:pic>
      <p:sp>
        <p:nvSpPr>
          <p:cNvPr id="10" name="Slide Number Placeholder 9"/>
          <p:cNvSpPr>
            <a:spLocks noGrp="1"/>
          </p:cNvSpPr>
          <p:nvPr>
            <p:ph type="sldNum" idx="12"/>
          </p:nvPr>
        </p:nvSpPr>
        <p:spPr/>
        <p:txBody>
          <a:bodyPr/>
          <a:lstStyle/>
          <a:p>
            <a:fld id="{00000000-1234-1234-1234-123412341234}" type="slidenum">
              <a:rPr lang="en" smtClean="0"/>
              <a:pPr/>
              <a:t>22</a:t>
            </a:fld>
            <a:endParaRPr lang="en"/>
          </a:p>
        </p:txBody>
      </p:sp>
      <p:sp>
        <p:nvSpPr>
          <p:cNvPr id="12" name="Google Shape;171;p26">
            <a:extLst>
              <a:ext uri="{FF2B5EF4-FFF2-40B4-BE49-F238E27FC236}">
                <a16:creationId xmlns:a16="http://schemas.microsoft.com/office/drawing/2014/main" id="{A14C09A2-A204-4411-9B1F-953AB54371D1}"/>
              </a:ext>
            </a:extLst>
          </p:cNvPr>
          <p:cNvSpPr txBox="1"/>
          <p:nvPr/>
        </p:nvSpPr>
        <p:spPr>
          <a:xfrm>
            <a:off x="181534" y="322729"/>
            <a:ext cx="6162115" cy="476448"/>
          </a:xfrm>
          <a:prstGeom prst="rect">
            <a:avLst/>
          </a:prstGeom>
          <a:noFill/>
          <a:ln>
            <a:noFill/>
          </a:ln>
        </p:spPr>
        <p:txBody>
          <a:bodyPr spcFirstLastPara="1" wrap="square" lIns="68569" tIns="68569" rIns="68569" bIns="68569" anchor="t" anchorCtr="0">
            <a:noAutofit/>
          </a:bodyPr>
          <a:lstStyle/>
          <a:p>
            <a:pPr>
              <a:buSzPts val="3000"/>
            </a:pPr>
            <a:r>
              <a:rPr lang="en-US" sz="2600" b="1" dirty="0">
                <a:solidFill>
                  <a:srgbClr val="000099"/>
                </a:solidFill>
              </a:rPr>
              <a:t>Calculation of Worker Reputation (4/6)</a:t>
            </a:r>
          </a:p>
          <a:p>
            <a:pPr>
              <a:buSzPts val="3000"/>
            </a:pPr>
            <a:endParaRPr sz="2250" b="1" dirty="0"/>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0"/>
        <p:cNvGrpSpPr/>
        <p:nvPr/>
      </p:nvGrpSpPr>
      <p:grpSpPr>
        <a:xfrm>
          <a:off x="0" y="0"/>
          <a:ext cx="0" cy="0"/>
          <a:chOff x="0" y="0"/>
          <a:chExt cx="0" cy="0"/>
        </a:xfrm>
      </p:grpSpPr>
      <p:sp>
        <p:nvSpPr>
          <p:cNvPr id="213" name="Google Shape;213;p29"/>
          <p:cNvSpPr txBox="1"/>
          <p:nvPr/>
        </p:nvSpPr>
        <p:spPr>
          <a:xfrm>
            <a:off x="2604188" y="1383600"/>
            <a:ext cx="2880900" cy="642375"/>
          </a:xfrm>
          <a:prstGeom prst="rect">
            <a:avLst/>
          </a:prstGeom>
          <a:noFill/>
          <a:ln>
            <a:noFill/>
          </a:ln>
        </p:spPr>
        <p:txBody>
          <a:bodyPr spcFirstLastPara="1" wrap="square" lIns="68569" tIns="68569" rIns="68569" bIns="68569" anchor="t" anchorCtr="0">
            <a:noAutofit/>
          </a:bodyPr>
          <a:lstStyle/>
          <a:p>
            <a:pPr>
              <a:buSzPts val="2000"/>
            </a:pPr>
            <a:endParaRPr sz="1500"/>
          </a:p>
        </p:txBody>
      </p:sp>
      <p:sp>
        <p:nvSpPr>
          <p:cNvPr id="214" name="Google Shape;214;p29"/>
          <p:cNvSpPr txBox="1"/>
          <p:nvPr/>
        </p:nvSpPr>
        <p:spPr>
          <a:xfrm>
            <a:off x="4140056" y="3722156"/>
            <a:ext cx="2555775" cy="337500"/>
          </a:xfrm>
          <a:prstGeom prst="rect">
            <a:avLst/>
          </a:prstGeom>
          <a:noFill/>
          <a:ln>
            <a:noFill/>
          </a:ln>
        </p:spPr>
        <p:txBody>
          <a:bodyPr spcFirstLastPara="1" wrap="square" lIns="68569" tIns="68569" rIns="68569" bIns="68569" anchor="t" anchorCtr="0">
            <a:noAutofit/>
          </a:bodyPr>
          <a:lstStyle/>
          <a:p>
            <a:pPr>
              <a:buSzPts val="1400"/>
            </a:pPr>
            <a:endParaRPr sz="1050"/>
          </a:p>
        </p:txBody>
      </p:sp>
      <p:sp>
        <p:nvSpPr>
          <p:cNvPr id="215" name="Google Shape;215;p29"/>
          <p:cNvSpPr txBox="1"/>
          <p:nvPr/>
        </p:nvSpPr>
        <p:spPr>
          <a:xfrm>
            <a:off x="371100" y="895350"/>
            <a:ext cx="6235425" cy="3297713"/>
          </a:xfrm>
          <a:prstGeom prst="rect">
            <a:avLst/>
          </a:prstGeom>
          <a:noFill/>
          <a:ln>
            <a:noFill/>
          </a:ln>
        </p:spPr>
        <p:txBody>
          <a:bodyPr spcFirstLastPara="1" wrap="square" lIns="68569" tIns="68569" rIns="68569" bIns="68569" anchor="t" anchorCtr="0">
            <a:noAutofit/>
          </a:bodyPr>
          <a:lstStyle/>
          <a:p>
            <a:pPr algn="just">
              <a:lnSpc>
                <a:spcPct val="150000"/>
              </a:lnSpc>
            </a:pPr>
            <a:r>
              <a:rPr lang="en" sz="1600" b="1" dirty="0">
                <a:solidFill>
                  <a:srgbClr val="3333FF"/>
                </a:solidFill>
              </a:rPr>
              <a:t>Federated Learning </a:t>
            </a:r>
            <a:r>
              <a:rPr lang="en" sz="1600" dirty="0"/>
              <a:t>on Worker Reputation</a:t>
            </a:r>
            <a:endParaRPr sz="1600" dirty="0"/>
          </a:p>
          <a:p>
            <a:pPr algn="just">
              <a:lnSpc>
                <a:spcPct val="150000"/>
              </a:lnSpc>
            </a:pPr>
            <a:endParaRPr lang="en-US" sz="1500" dirty="0"/>
          </a:p>
          <a:p>
            <a:pPr algn="just">
              <a:lnSpc>
                <a:spcPct val="150000"/>
              </a:lnSpc>
            </a:pPr>
            <a:endParaRPr sz="1500" dirty="0"/>
          </a:p>
          <a:p>
            <a:pPr marL="342900" indent="-266700" algn="just">
              <a:lnSpc>
                <a:spcPct val="150000"/>
              </a:lnSpc>
              <a:buClr>
                <a:srgbClr val="0000FF"/>
              </a:buClr>
              <a:buSzPts val="2000"/>
              <a:buChar char="●"/>
            </a:pPr>
            <a:r>
              <a:rPr lang="en" sz="1500" dirty="0">
                <a:solidFill>
                  <a:srgbClr val="0000FF"/>
                </a:solidFill>
              </a:rPr>
              <a:t> Recommended from recommenders</a:t>
            </a:r>
            <a:endParaRPr sz="1500" dirty="0">
              <a:solidFill>
                <a:srgbClr val="0000FF"/>
              </a:solidFill>
            </a:endParaRPr>
          </a:p>
          <a:p>
            <a:pPr marL="342900" algn="just">
              <a:lnSpc>
                <a:spcPct val="150000"/>
              </a:lnSpc>
            </a:pPr>
            <a:endParaRPr sz="1500" dirty="0">
              <a:solidFill>
                <a:srgbClr val="0000FF"/>
              </a:solidFill>
            </a:endParaRPr>
          </a:p>
          <a:p>
            <a:pPr algn="just">
              <a:lnSpc>
                <a:spcPct val="115000"/>
              </a:lnSpc>
              <a:spcBef>
                <a:spcPts val="525"/>
              </a:spcBef>
            </a:pPr>
            <a:endParaRPr sz="1500" dirty="0">
              <a:solidFill>
                <a:srgbClr val="0000FF"/>
              </a:solidFill>
            </a:endParaRPr>
          </a:p>
          <a:p>
            <a:pPr algn="just">
              <a:lnSpc>
                <a:spcPct val="115000"/>
              </a:lnSpc>
              <a:spcBef>
                <a:spcPts val="525"/>
              </a:spcBef>
            </a:pPr>
            <a:endParaRPr sz="1500" dirty="0">
              <a:solidFill>
                <a:srgbClr val="0000FF"/>
              </a:solidFill>
            </a:endParaRPr>
          </a:p>
          <a:p>
            <a:pPr marL="342900" algn="just">
              <a:lnSpc>
                <a:spcPct val="115000"/>
              </a:lnSpc>
              <a:spcBef>
                <a:spcPts val="525"/>
              </a:spcBef>
            </a:pPr>
            <a:endParaRPr sz="1500" dirty="0"/>
          </a:p>
          <a:p>
            <a:pPr marL="685800" algn="just">
              <a:lnSpc>
                <a:spcPct val="115000"/>
              </a:lnSpc>
              <a:spcBef>
                <a:spcPts val="525"/>
              </a:spcBef>
            </a:pPr>
            <a:endParaRPr sz="1500" dirty="0"/>
          </a:p>
          <a:p>
            <a:pPr marL="685800" algn="just">
              <a:lnSpc>
                <a:spcPct val="115000"/>
              </a:lnSpc>
              <a:spcBef>
                <a:spcPts val="525"/>
              </a:spcBef>
            </a:pPr>
            <a:endParaRPr sz="1500" dirty="0"/>
          </a:p>
          <a:p>
            <a:pPr marL="342900" algn="just">
              <a:lnSpc>
                <a:spcPct val="115000"/>
              </a:lnSpc>
              <a:spcBef>
                <a:spcPts val="525"/>
              </a:spcBef>
              <a:buSzPts val="2000"/>
            </a:pPr>
            <a:endParaRPr sz="1500" dirty="0"/>
          </a:p>
          <a:p>
            <a:pPr algn="just">
              <a:lnSpc>
                <a:spcPct val="115000"/>
              </a:lnSpc>
              <a:spcBef>
                <a:spcPts val="525"/>
              </a:spcBef>
              <a:buSzPts val="2000"/>
            </a:pPr>
            <a:endParaRPr sz="1500" dirty="0"/>
          </a:p>
          <a:p>
            <a:pPr algn="just">
              <a:lnSpc>
                <a:spcPct val="115000"/>
              </a:lnSpc>
              <a:spcBef>
                <a:spcPts val="525"/>
              </a:spcBef>
              <a:buSzPts val="2000"/>
            </a:pPr>
            <a:endParaRPr sz="1500" dirty="0"/>
          </a:p>
          <a:p>
            <a:pPr algn="just">
              <a:lnSpc>
                <a:spcPct val="115000"/>
              </a:lnSpc>
              <a:spcBef>
                <a:spcPts val="525"/>
              </a:spcBef>
              <a:buSzPts val="2000"/>
            </a:pPr>
            <a:endParaRPr sz="1500" dirty="0"/>
          </a:p>
          <a:p>
            <a:pPr marL="342900">
              <a:buSzPts val="2000"/>
            </a:pPr>
            <a:r>
              <a:rPr lang="en" sz="1500" b="1" dirty="0"/>
              <a:t> </a:t>
            </a:r>
            <a:endParaRPr sz="1500" b="1" dirty="0"/>
          </a:p>
          <a:p>
            <a:pPr>
              <a:buSzPts val="2000"/>
            </a:pPr>
            <a:endParaRPr sz="1500" b="1" dirty="0"/>
          </a:p>
        </p:txBody>
      </p:sp>
      <p:pic>
        <p:nvPicPr>
          <p:cNvPr id="4098" name="Picture 2"/>
          <p:cNvPicPr>
            <a:picLocks noChangeAspect="1" noChangeArrowheads="1"/>
          </p:cNvPicPr>
          <p:nvPr/>
        </p:nvPicPr>
        <p:blipFill>
          <a:blip r:embed="rId4"/>
          <a:srcRect/>
          <a:stretch>
            <a:fillRect/>
          </a:stretch>
        </p:blipFill>
        <p:spPr bwMode="auto">
          <a:xfrm>
            <a:off x="2114550" y="1557337"/>
            <a:ext cx="2100263" cy="328613"/>
          </a:xfrm>
          <a:prstGeom prst="rect">
            <a:avLst/>
          </a:prstGeom>
          <a:noFill/>
          <a:ln w="9525">
            <a:noFill/>
            <a:miter lim="800000"/>
            <a:headEnd/>
            <a:tailEnd/>
          </a:ln>
          <a:effectLst/>
        </p:spPr>
      </p:pic>
      <p:pic>
        <p:nvPicPr>
          <p:cNvPr id="4099" name="Picture 3"/>
          <p:cNvPicPr>
            <a:picLocks noChangeAspect="1" noChangeArrowheads="1"/>
          </p:cNvPicPr>
          <p:nvPr/>
        </p:nvPicPr>
        <p:blipFill>
          <a:blip r:embed="rId5"/>
          <a:srcRect/>
          <a:stretch>
            <a:fillRect/>
          </a:stretch>
        </p:blipFill>
        <p:spPr bwMode="auto">
          <a:xfrm>
            <a:off x="1964532" y="2542152"/>
            <a:ext cx="2436019" cy="1744098"/>
          </a:xfrm>
          <a:prstGeom prst="rect">
            <a:avLst/>
          </a:prstGeom>
          <a:noFill/>
          <a:ln w="9525">
            <a:noFill/>
            <a:miter lim="800000"/>
            <a:headEnd/>
            <a:tailEnd/>
          </a:ln>
          <a:effectLst/>
        </p:spPr>
      </p:pic>
      <p:sp>
        <p:nvSpPr>
          <p:cNvPr id="9" name="Slide Number Placeholder 8"/>
          <p:cNvSpPr>
            <a:spLocks noGrp="1"/>
          </p:cNvSpPr>
          <p:nvPr>
            <p:ph type="sldNum" idx="12"/>
          </p:nvPr>
        </p:nvSpPr>
        <p:spPr/>
        <p:txBody>
          <a:bodyPr/>
          <a:lstStyle/>
          <a:p>
            <a:fld id="{00000000-1234-1234-1234-123412341234}" type="slidenum">
              <a:rPr lang="en" smtClean="0"/>
              <a:pPr/>
              <a:t>23</a:t>
            </a:fld>
            <a:endParaRPr lang="en"/>
          </a:p>
        </p:txBody>
      </p:sp>
      <p:sp>
        <p:nvSpPr>
          <p:cNvPr id="11" name="Google Shape;171;p26">
            <a:extLst>
              <a:ext uri="{FF2B5EF4-FFF2-40B4-BE49-F238E27FC236}">
                <a16:creationId xmlns:a16="http://schemas.microsoft.com/office/drawing/2014/main" id="{9D9A502E-A8CA-406F-9684-8CEC256D8D1A}"/>
              </a:ext>
            </a:extLst>
          </p:cNvPr>
          <p:cNvSpPr txBox="1"/>
          <p:nvPr/>
        </p:nvSpPr>
        <p:spPr>
          <a:xfrm>
            <a:off x="181534" y="322729"/>
            <a:ext cx="6162115" cy="476448"/>
          </a:xfrm>
          <a:prstGeom prst="rect">
            <a:avLst/>
          </a:prstGeom>
          <a:noFill/>
          <a:ln>
            <a:noFill/>
          </a:ln>
        </p:spPr>
        <p:txBody>
          <a:bodyPr spcFirstLastPara="1" wrap="square" lIns="68569" tIns="68569" rIns="68569" bIns="68569" anchor="t" anchorCtr="0">
            <a:noAutofit/>
          </a:bodyPr>
          <a:lstStyle/>
          <a:p>
            <a:pPr>
              <a:buSzPts val="3000"/>
            </a:pPr>
            <a:r>
              <a:rPr lang="en-US" sz="2600" b="1" dirty="0">
                <a:solidFill>
                  <a:srgbClr val="000099"/>
                </a:solidFill>
              </a:rPr>
              <a:t>Calculation of Worker Reputation (5/6)</a:t>
            </a:r>
          </a:p>
          <a:p>
            <a:pPr>
              <a:buSzPts val="3000"/>
            </a:pPr>
            <a:endParaRPr sz="2250" b="1" dirty="0"/>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2"/>
        <p:cNvGrpSpPr/>
        <p:nvPr/>
      </p:nvGrpSpPr>
      <p:grpSpPr>
        <a:xfrm>
          <a:off x="0" y="0"/>
          <a:ext cx="0" cy="0"/>
          <a:chOff x="0" y="0"/>
          <a:chExt cx="0" cy="0"/>
        </a:xfrm>
      </p:grpSpPr>
      <p:sp>
        <p:nvSpPr>
          <p:cNvPr id="225" name="Google Shape;225;p30"/>
          <p:cNvSpPr txBox="1"/>
          <p:nvPr/>
        </p:nvSpPr>
        <p:spPr>
          <a:xfrm>
            <a:off x="2604188" y="1383600"/>
            <a:ext cx="2880900" cy="642375"/>
          </a:xfrm>
          <a:prstGeom prst="rect">
            <a:avLst/>
          </a:prstGeom>
          <a:noFill/>
          <a:ln>
            <a:noFill/>
          </a:ln>
        </p:spPr>
        <p:txBody>
          <a:bodyPr spcFirstLastPara="1" wrap="square" lIns="68569" tIns="68569" rIns="68569" bIns="68569" anchor="t" anchorCtr="0">
            <a:noAutofit/>
          </a:bodyPr>
          <a:lstStyle/>
          <a:p>
            <a:pPr>
              <a:buSzPts val="2000"/>
            </a:pPr>
            <a:endParaRPr sz="1500"/>
          </a:p>
        </p:txBody>
      </p:sp>
      <p:sp>
        <p:nvSpPr>
          <p:cNvPr id="226" name="Google Shape;226;p30"/>
          <p:cNvSpPr txBox="1"/>
          <p:nvPr/>
        </p:nvSpPr>
        <p:spPr>
          <a:xfrm>
            <a:off x="4140056" y="3722156"/>
            <a:ext cx="2555775" cy="337500"/>
          </a:xfrm>
          <a:prstGeom prst="rect">
            <a:avLst/>
          </a:prstGeom>
          <a:noFill/>
          <a:ln>
            <a:noFill/>
          </a:ln>
        </p:spPr>
        <p:txBody>
          <a:bodyPr spcFirstLastPara="1" wrap="square" lIns="68569" tIns="68569" rIns="68569" bIns="68569" anchor="t" anchorCtr="0">
            <a:noAutofit/>
          </a:bodyPr>
          <a:lstStyle/>
          <a:p>
            <a:pPr>
              <a:buSzPts val="1400"/>
            </a:pPr>
            <a:endParaRPr sz="1050"/>
          </a:p>
        </p:txBody>
      </p:sp>
      <p:sp>
        <p:nvSpPr>
          <p:cNvPr id="227" name="Google Shape;227;p30"/>
          <p:cNvSpPr txBox="1"/>
          <p:nvPr/>
        </p:nvSpPr>
        <p:spPr>
          <a:xfrm>
            <a:off x="371100" y="876292"/>
            <a:ext cx="6235425" cy="3316771"/>
          </a:xfrm>
          <a:prstGeom prst="rect">
            <a:avLst/>
          </a:prstGeom>
          <a:noFill/>
          <a:ln>
            <a:noFill/>
          </a:ln>
        </p:spPr>
        <p:txBody>
          <a:bodyPr spcFirstLastPara="1" wrap="square" lIns="68569" tIns="68569" rIns="68569" bIns="68569" anchor="t" anchorCtr="0">
            <a:noAutofit/>
          </a:bodyPr>
          <a:lstStyle/>
          <a:p>
            <a:pPr marL="342900" indent="-266700" algn="just">
              <a:lnSpc>
                <a:spcPct val="150000"/>
              </a:lnSpc>
              <a:buClr>
                <a:srgbClr val="0000FF"/>
              </a:buClr>
              <a:buSzPts val="2000"/>
              <a:buChar char="●"/>
            </a:pPr>
            <a:r>
              <a:rPr lang="en" sz="1500" dirty="0">
                <a:solidFill>
                  <a:srgbClr val="0000FF"/>
                </a:solidFill>
              </a:rPr>
              <a:t> Final Reputation of Workers</a:t>
            </a:r>
            <a:endParaRPr sz="1500" dirty="0">
              <a:solidFill>
                <a:srgbClr val="0000FF"/>
              </a:solidFill>
            </a:endParaRPr>
          </a:p>
          <a:p>
            <a:pPr marL="342900" algn="just">
              <a:lnSpc>
                <a:spcPct val="150000"/>
              </a:lnSpc>
            </a:pPr>
            <a:endParaRPr sz="1500" dirty="0">
              <a:solidFill>
                <a:srgbClr val="0000FF"/>
              </a:solidFill>
            </a:endParaRPr>
          </a:p>
          <a:p>
            <a:pPr algn="just">
              <a:lnSpc>
                <a:spcPct val="115000"/>
              </a:lnSpc>
              <a:spcBef>
                <a:spcPts val="525"/>
              </a:spcBef>
            </a:pPr>
            <a:endParaRPr sz="1500" dirty="0">
              <a:solidFill>
                <a:srgbClr val="0000FF"/>
              </a:solidFill>
            </a:endParaRPr>
          </a:p>
          <a:p>
            <a:pPr algn="just">
              <a:lnSpc>
                <a:spcPct val="115000"/>
              </a:lnSpc>
              <a:spcBef>
                <a:spcPts val="525"/>
              </a:spcBef>
            </a:pPr>
            <a:endParaRPr sz="1500" dirty="0">
              <a:solidFill>
                <a:srgbClr val="0000FF"/>
              </a:solidFill>
            </a:endParaRPr>
          </a:p>
          <a:p>
            <a:pPr marL="342900" algn="just">
              <a:lnSpc>
                <a:spcPct val="115000"/>
              </a:lnSpc>
              <a:spcBef>
                <a:spcPts val="525"/>
              </a:spcBef>
            </a:pPr>
            <a:endParaRPr sz="1500" dirty="0"/>
          </a:p>
          <a:p>
            <a:pPr marL="685800" algn="just">
              <a:lnSpc>
                <a:spcPct val="115000"/>
              </a:lnSpc>
              <a:spcBef>
                <a:spcPts val="525"/>
              </a:spcBef>
            </a:pPr>
            <a:endParaRPr sz="1500" dirty="0"/>
          </a:p>
          <a:p>
            <a:pPr marL="685800" algn="just">
              <a:lnSpc>
                <a:spcPct val="115000"/>
              </a:lnSpc>
              <a:spcBef>
                <a:spcPts val="525"/>
              </a:spcBef>
            </a:pPr>
            <a:endParaRPr sz="1500" dirty="0"/>
          </a:p>
          <a:p>
            <a:pPr marL="342900" algn="just">
              <a:lnSpc>
                <a:spcPct val="115000"/>
              </a:lnSpc>
              <a:spcBef>
                <a:spcPts val="525"/>
              </a:spcBef>
              <a:buSzPts val="2000"/>
            </a:pPr>
            <a:endParaRPr sz="1500" dirty="0"/>
          </a:p>
          <a:p>
            <a:pPr algn="just">
              <a:lnSpc>
                <a:spcPct val="115000"/>
              </a:lnSpc>
              <a:spcBef>
                <a:spcPts val="525"/>
              </a:spcBef>
              <a:buSzPts val="2000"/>
            </a:pPr>
            <a:endParaRPr sz="1500" dirty="0"/>
          </a:p>
          <a:p>
            <a:pPr algn="just">
              <a:lnSpc>
                <a:spcPct val="115000"/>
              </a:lnSpc>
              <a:spcBef>
                <a:spcPts val="525"/>
              </a:spcBef>
              <a:buSzPts val="2000"/>
            </a:pPr>
            <a:endParaRPr sz="1500" dirty="0"/>
          </a:p>
          <a:p>
            <a:pPr algn="just">
              <a:lnSpc>
                <a:spcPct val="115000"/>
              </a:lnSpc>
              <a:spcBef>
                <a:spcPts val="525"/>
              </a:spcBef>
              <a:buSzPts val="2000"/>
            </a:pPr>
            <a:endParaRPr sz="1500" dirty="0"/>
          </a:p>
          <a:p>
            <a:pPr marL="342900">
              <a:buSzPts val="2000"/>
            </a:pPr>
            <a:r>
              <a:rPr lang="en" sz="1500" b="1" dirty="0"/>
              <a:t> </a:t>
            </a:r>
            <a:endParaRPr sz="1500" b="1" dirty="0"/>
          </a:p>
          <a:p>
            <a:pPr>
              <a:buSzPts val="2000"/>
            </a:pPr>
            <a:endParaRPr sz="1500" b="1" dirty="0"/>
          </a:p>
        </p:txBody>
      </p:sp>
      <p:sp>
        <p:nvSpPr>
          <p:cNvPr id="11" name="TextBox 10"/>
          <p:cNvSpPr txBox="1"/>
          <p:nvPr/>
        </p:nvSpPr>
        <p:spPr>
          <a:xfrm>
            <a:off x="4419600" y="2286000"/>
            <a:ext cx="2324100" cy="323165"/>
          </a:xfrm>
          <a:prstGeom prst="rect">
            <a:avLst/>
          </a:prstGeom>
          <a:solidFill>
            <a:srgbClr val="3FADFF">
              <a:alpha val="70000"/>
            </a:srgbClr>
          </a:solidFill>
          <a:ln w="19050">
            <a:solidFill>
              <a:srgbClr val="000099"/>
            </a:solidFill>
          </a:ln>
        </p:spPr>
        <p:txBody>
          <a:bodyPr wrap="square" rtlCol="0">
            <a:spAutoFit/>
          </a:bodyPr>
          <a:lstStyle/>
          <a:p>
            <a:r>
              <a:rPr lang="en-US" sz="1500" dirty="0"/>
              <a:t>Cumulative Fusion Rule</a:t>
            </a:r>
          </a:p>
        </p:txBody>
      </p:sp>
      <p:pic>
        <p:nvPicPr>
          <p:cNvPr id="5122" name="Picture 2"/>
          <p:cNvPicPr>
            <a:picLocks noChangeAspect="1" noChangeArrowheads="1"/>
          </p:cNvPicPr>
          <p:nvPr/>
        </p:nvPicPr>
        <p:blipFill>
          <a:blip r:embed="rId4"/>
          <a:srcRect/>
          <a:stretch>
            <a:fillRect/>
          </a:stretch>
        </p:blipFill>
        <p:spPr bwMode="auto">
          <a:xfrm>
            <a:off x="1028700" y="1452562"/>
            <a:ext cx="2185988" cy="357188"/>
          </a:xfrm>
          <a:prstGeom prst="rect">
            <a:avLst/>
          </a:prstGeom>
          <a:noFill/>
          <a:ln w="9525">
            <a:noFill/>
            <a:miter lim="800000"/>
            <a:headEnd/>
            <a:tailEnd/>
          </a:ln>
          <a:effectLst/>
        </p:spPr>
      </p:pic>
      <p:pic>
        <p:nvPicPr>
          <p:cNvPr id="5123" name="Picture 3"/>
          <p:cNvPicPr>
            <a:picLocks noChangeAspect="1" noChangeArrowheads="1"/>
          </p:cNvPicPr>
          <p:nvPr/>
        </p:nvPicPr>
        <p:blipFill>
          <a:blip r:embed="rId5"/>
          <a:srcRect/>
          <a:stretch>
            <a:fillRect/>
          </a:stretch>
        </p:blipFill>
        <p:spPr bwMode="auto">
          <a:xfrm>
            <a:off x="1828800" y="2177996"/>
            <a:ext cx="2555774" cy="1797706"/>
          </a:xfrm>
          <a:prstGeom prst="rect">
            <a:avLst/>
          </a:prstGeom>
          <a:noFill/>
          <a:ln w="9525">
            <a:noFill/>
            <a:miter lim="800000"/>
            <a:headEnd/>
            <a:tailEnd/>
          </a:ln>
          <a:effectLst/>
        </p:spPr>
      </p:pic>
      <p:pic>
        <p:nvPicPr>
          <p:cNvPr id="5124" name="Picture 4"/>
          <p:cNvPicPr>
            <a:picLocks noChangeAspect="1" noChangeArrowheads="1"/>
          </p:cNvPicPr>
          <p:nvPr/>
        </p:nvPicPr>
        <p:blipFill>
          <a:blip r:embed="rId6"/>
          <a:srcRect/>
          <a:stretch>
            <a:fillRect/>
          </a:stretch>
        </p:blipFill>
        <p:spPr bwMode="auto">
          <a:xfrm>
            <a:off x="1935956" y="4083844"/>
            <a:ext cx="2448618" cy="441554"/>
          </a:xfrm>
          <a:prstGeom prst="rect">
            <a:avLst/>
          </a:prstGeom>
          <a:noFill/>
          <a:ln w="25400">
            <a:solidFill>
              <a:srgbClr val="000099"/>
            </a:solidFill>
            <a:miter lim="800000"/>
            <a:headEnd/>
            <a:tailEnd/>
          </a:ln>
          <a:effectLst/>
        </p:spPr>
      </p:pic>
      <p:pic>
        <p:nvPicPr>
          <p:cNvPr id="5126" name="Picture 6"/>
          <p:cNvPicPr>
            <a:picLocks noChangeAspect="1" noChangeArrowheads="1"/>
          </p:cNvPicPr>
          <p:nvPr/>
        </p:nvPicPr>
        <p:blipFill>
          <a:blip r:embed="rId7"/>
          <a:srcRect/>
          <a:stretch>
            <a:fillRect/>
          </a:stretch>
        </p:blipFill>
        <p:spPr bwMode="auto">
          <a:xfrm>
            <a:off x="3876675" y="1479049"/>
            <a:ext cx="1685925" cy="330701"/>
          </a:xfrm>
          <a:prstGeom prst="rect">
            <a:avLst/>
          </a:prstGeom>
          <a:noFill/>
          <a:ln w="9525">
            <a:noFill/>
            <a:miter lim="800000"/>
            <a:headEnd/>
            <a:tailEnd/>
          </a:ln>
          <a:effectLst/>
        </p:spPr>
      </p:pic>
      <p:cxnSp>
        <p:nvCxnSpPr>
          <p:cNvPr id="20" name="Straight Arrow Connector 19"/>
          <p:cNvCxnSpPr>
            <a:cxnSpLocks/>
          </p:cNvCxnSpPr>
          <p:nvPr/>
        </p:nvCxnSpPr>
        <p:spPr>
          <a:xfrm>
            <a:off x="5029200" y="1704787"/>
            <a:ext cx="514350" cy="5240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idx="12"/>
          </p:nvPr>
        </p:nvSpPr>
        <p:spPr/>
        <p:txBody>
          <a:bodyPr/>
          <a:lstStyle/>
          <a:p>
            <a:fld id="{00000000-1234-1234-1234-123412341234}" type="slidenum">
              <a:rPr lang="en" smtClean="0"/>
              <a:pPr/>
              <a:t>24</a:t>
            </a:fld>
            <a:endParaRPr lang="en"/>
          </a:p>
        </p:txBody>
      </p:sp>
      <p:sp>
        <p:nvSpPr>
          <p:cNvPr id="15" name="Google Shape;171;p26">
            <a:extLst>
              <a:ext uri="{FF2B5EF4-FFF2-40B4-BE49-F238E27FC236}">
                <a16:creationId xmlns:a16="http://schemas.microsoft.com/office/drawing/2014/main" id="{475167C5-C6D1-401E-BD1D-0656AA6A2AA6}"/>
              </a:ext>
            </a:extLst>
          </p:cNvPr>
          <p:cNvSpPr txBox="1"/>
          <p:nvPr/>
        </p:nvSpPr>
        <p:spPr>
          <a:xfrm>
            <a:off x="181534" y="322729"/>
            <a:ext cx="6162115" cy="476448"/>
          </a:xfrm>
          <a:prstGeom prst="rect">
            <a:avLst/>
          </a:prstGeom>
          <a:noFill/>
          <a:ln>
            <a:noFill/>
          </a:ln>
        </p:spPr>
        <p:txBody>
          <a:bodyPr spcFirstLastPara="1" wrap="square" lIns="68569" tIns="68569" rIns="68569" bIns="68569" anchor="t" anchorCtr="0">
            <a:noAutofit/>
          </a:bodyPr>
          <a:lstStyle/>
          <a:p>
            <a:pPr>
              <a:buSzPts val="3000"/>
            </a:pPr>
            <a:r>
              <a:rPr lang="en-US" sz="2600" b="1" dirty="0">
                <a:solidFill>
                  <a:srgbClr val="000099"/>
                </a:solidFill>
              </a:rPr>
              <a:t>Calculation of Worker Reputation (6/6)</a:t>
            </a:r>
          </a:p>
          <a:p>
            <a:pPr>
              <a:buSzPts val="3000"/>
            </a:pPr>
            <a:endParaRPr sz="2250" b="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123"/>
                                        </p:tgtEl>
                                        <p:attrNameLst>
                                          <p:attrName>style.visibility</p:attrName>
                                        </p:attrNameLst>
                                      </p:cBhvr>
                                      <p:to>
                                        <p:strVal val="visible"/>
                                      </p:to>
                                    </p:set>
                                    <p:animEffect transition="in" filter="blinds(horizontal)">
                                      <p:cBhvr>
                                        <p:cTn id="15" dur="500"/>
                                        <p:tgtEl>
                                          <p:spTgt spid="5123"/>
                                        </p:tgtEl>
                                      </p:cBhvr>
                                    </p:animEffect>
                                  </p:childTnLst>
                                </p:cTn>
                              </p:par>
                              <p:par>
                                <p:cTn id="16" presetID="3" presetClass="entr" presetSubtype="10" fill="hold" nodeType="withEffect">
                                  <p:stCondLst>
                                    <p:cond delay="0"/>
                                  </p:stCondLst>
                                  <p:childTnLst>
                                    <p:set>
                                      <p:cBhvr>
                                        <p:cTn id="17" dur="1" fill="hold">
                                          <p:stCondLst>
                                            <p:cond delay="0"/>
                                          </p:stCondLst>
                                        </p:cTn>
                                        <p:tgtEl>
                                          <p:spTgt spid="5124"/>
                                        </p:tgtEl>
                                        <p:attrNameLst>
                                          <p:attrName>style.visibility</p:attrName>
                                        </p:attrNameLst>
                                      </p:cBhvr>
                                      <p:to>
                                        <p:strVal val="visible"/>
                                      </p:to>
                                    </p:set>
                                    <p:animEffect transition="in" filter="blinds(horizontal)">
                                      <p:cBhvr>
                                        <p:cTn id="18"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5"/>
        <p:cNvGrpSpPr/>
        <p:nvPr/>
      </p:nvGrpSpPr>
      <p:grpSpPr>
        <a:xfrm>
          <a:off x="0" y="0"/>
          <a:ext cx="0" cy="0"/>
          <a:chOff x="0" y="0"/>
          <a:chExt cx="0" cy="0"/>
        </a:xfrm>
      </p:grpSpPr>
      <p:sp>
        <p:nvSpPr>
          <p:cNvPr id="236" name="Google Shape;236;p31"/>
          <p:cNvSpPr txBox="1"/>
          <p:nvPr/>
        </p:nvSpPr>
        <p:spPr>
          <a:xfrm>
            <a:off x="262218" y="228600"/>
            <a:ext cx="5681382" cy="580387"/>
          </a:xfrm>
          <a:prstGeom prst="rect">
            <a:avLst/>
          </a:prstGeom>
          <a:noFill/>
          <a:ln>
            <a:noFill/>
          </a:ln>
        </p:spPr>
        <p:txBody>
          <a:bodyPr spcFirstLastPara="1" wrap="square" lIns="68569" tIns="68569" rIns="68569" bIns="68569" anchor="t" anchorCtr="0">
            <a:noAutofit/>
          </a:bodyPr>
          <a:lstStyle/>
          <a:p>
            <a:pPr>
              <a:buSzPts val="3000"/>
            </a:pPr>
            <a:r>
              <a:rPr lang="en" sz="2800" b="1" dirty="0">
                <a:solidFill>
                  <a:srgbClr val="000099"/>
                </a:solidFill>
              </a:rPr>
              <a:t>Auction Decision at Worker (1/3)</a:t>
            </a:r>
            <a:endParaRPr sz="2800" b="1" dirty="0">
              <a:solidFill>
                <a:srgbClr val="000099"/>
              </a:solidFill>
            </a:endParaRPr>
          </a:p>
          <a:p>
            <a:pPr>
              <a:buSzPts val="3000"/>
            </a:pPr>
            <a:endParaRPr sz="2250" b="1" dirty="0"/>
          </a:p>
        </p:txBody>
      </p:sp>
      <p:sp>
        <p:nvSpPr>
          <p:cNvPr id="238" name="Google Shape;238;p31"/>
          <p:cNvSpPr txBox="1"/>
          <p:nvPr/>
        </p:nvSpPr>
        <p:spPr>
          <a:xfrm>
            <a:off x="4140056" y="3722156"/>
            <a:ext cx="2555775" cy="337500"/>
          </a:xfrm>
          <a:prstGeom prst="rect">
            <a:avLst/>
          </a:prstGeom>
          <a:noFill/>
          <a:ln>
            <a:noFill/>
          </a:ln>
        </p:spPr>
        <p:txBody>
          <a:bodyPr spcFirstLastPara="1" wrap="square" lIns="68569" tIns="68569" rIns="68569" bIns="68569" anchor="t" anchorCtr="0">
            <a:noAutofit/>
          </a:bodyPr>
          <a:lstStyle/>
          <a:p>
            <a:pPr>
              <a:buSzPts val="1400"/>
            </a:pPr>
            <a:endParaRPr sz="1050"/>
          </a:p>
        </p:txBody>
      </p:sp>
      <p:sp>
        <p:nvSpPr>
          <p:cNvPr id="239" name="Google Shape;239;p31"/>
          <p:cNvSpPr txBox="1"/>
          <p:nvPr/>
        </p:nvSpPr>
        <p:spPr>
          <a:xfrm>
            <a:off x="278681" y="1083844"/>
            <a:ext cx="6113925" cy="3316706"/>
          </a:xfrm>
          <a:prstGeom prst="rect">
            <a:avLst/>
          </a:prstGeom>
          <a:noFill/>
          <a:ln>
            <a:noFill/>
          </a:ln>
        </p:spPr>
        <p:txBody>
          <a:bodyPr spcFirstLastPara="1" wrap="square" lIns="68569" tIns="68569" rIns="68569" bIns="68569" anchor="t" anchorCtr="0">
            <a:noAutofit/>
          </a:bodyPr>
          <a:lstStyle/>
          <a:p>
            <a:pPr marL="342900" indent="-266700">
              <a:buClr>
                <a:srgbClr val="0000FF"/>
              </a:buClr>
              <a:buSzPts val="2000"/>
            </a:pPr>
            <a:r>
              <a:rPr lang="en" sz="1500" dirty="0">
                <a:solidFill>
                  <a:srgbClr val="0000FF"/>
                </a:solidFill>
              </a:rPr>
              <a:t>  </a:t>
            </a:r>
            <a:r>
              <a:rPr lang="en" sz="1800" dirty="0">
                <a:solidFill>
                  <a:srgbClr val="0000FF"/>
                </a:solidFill>
              </a:rPr>
              <a:t>Calculation of priority factor</a:t>
            </a:r>
            <a:endParaRPr sz="1800" dirty="0">
              <a:solidFill>
                <a:srgbClr val="0000FF"/>
              </a:solidFill>
            </a:endParaRPr>
          </a:p>
          <a:p>
            <a:pPr algn="just">
              <a:lnSpc>
                <a:spcPct val="115000"/>
              </a:lnSpc>
            </a:pPr>
            <a:endParaRPr sz="1500" dirty="0">
              <a:solidFill>
                <a:schemeClr val="dk1"/>
              </a:solidFill>
            </a:endParaRPr>
          </a:p>
          <a:p>
            <a:pPr algn="just">
              <a:lnSpc>
                <a:spcPct val="115000"/>
              </a:lnSpc>
              <a:spcBef>
                <a:spcPts val="525"/>
              </a:spcBef>
              <a:buSzPts val="2000"/>
            </a:pPr>
            <a:endParaRPr sz="1500" dirty="0">
              <a:solidFill>
                <a:schemeClr val="dk1"/>
              </a:solidFill>
            </a:endParaRPr>
          </a:p>
          <a:p>
            <a:pPr algn="just">
              <a:lnSpc>
                <a:spcPct val="115000"/>
              </a:lnSpc>
              <a:spcBef>
                <a:spcPts val="525"/>
              </a:spcBef>
              <a:buSzPts val="2000"/>
            </a:pPr>
            <a:endParaRPr sz="1500" dirty="0"/>
          </a:p>
          <a:p>
            <a:pPr marL="342900" indent="-266700">
              <a:buSzPts val="2000"/>
            </a:pPr>
            <a:r>
              <a:rPr lang="en-US" sz="1500" dirty="0">
                <a:solidFill>
                  <a:srgbClr val="0000FF"/>
                </a:solidFill>
              </a:rPr>
              <a:t> </a:t>
            </a:r>
            <a:r>
              <a:rPr lang="en-US" sz="1800" dirty="0">
                <a:solidFill>
                  <a:srgbClr val="0000FF"/>
                </a:solidFill>
              </a:rPr>
              <a:t>Calculation of Execution time</a:t>
            </a:r>
            <a:r>
              <a:rPr lang="en-US" sz="1800" b="1" dirty="0"/>
              <a:t> </a:t>
            </a:r>
          </a:p>
          <a:p>
            <a:pPr>
              <a:buSzPts val="2000"/>
            </a:pPr>
            <a:endParaRPr sz="1500" b="1" dirty="0"/>
          </a:p>
        </p:txBody>
      </p:sp>
      <p:pic>
        <p:nvPicPr>
          <p:cNvPr id="240" name="Google Shape;240;p31"/>
          <p:cNvPicPr preferRelativeResize="0"/>
          <p:nvPr/>
        </p:nvPicPr>
        <p:blipFill>
          <a:blip r:embed="rId4">
            <a:alphaModFix/>
          </a:blip>
          <a:stretch>
            <a:fillRect/>
          </a:stretch>
        </p:blipFill>
        <p:spPr>
          <a:xfrm>
            <a:off x="1750219" y="1581150"/>
            <a:ext cx="1330013" cy="464081"/>
          </a:xfrm>
          <a:prstGeom prst="rect">
            <a:avLst/>
          </a:prstGeom>
          <a:noFill/>
          <a:ln>
            <a:noFill/>
          </a:ln>
        </p:spPr>
      </p:pic>
      <p:cxnSp>
        <p:nvCxnSpPr>
          <p:cNvPr id="241" name="Google Shape;241;p31"/>
          <p:cNvCxnSpPr>
            <a:cxnSpLocks/>
            <a:endCxn id="242" idx="1"/>
          </p:cNvCxnSpPr>
          <p:nvPr/>
        </p:nvCxnSpPr>
        <p:spPr>
          <a:xfrm flipV="1">
            <a:off x="2971800" y="1500150"/>
            <a:ext cx="863831" cy="126248"/>
          </a:xfrm>
          <a:prstGeom prst="straightConnector1">
            <a:avLst/>
          </a:prstGeom>
          <a:noFill/>
          <a:ln w="19050" cap="flat" cmpd="sng">
            <a:solidFill>
              <a:schemeClr val="dk2"/>
            </a:solidFill>
            <a:prstDash val="solid"/>
            <a:round/>
            <a:headEnd type="none" w="med" len="med"/>
            <a:tailEnd type="triangle" w="med" len="med"/>
          </a:ln>
        </p:spPr>
      </p:cxnSp>
      <p:sp>
        <p:nvSpPr>
          <p:cNvPr id="242" name="Google Shape;242;p31"/>
          <p:cNvSpPr txBox="1"/>
          <p:nvPr/>
        </p:nvSpPr>
        <p:spPr>
          <a:xfrm>
            <a:off x="3835631" y="1352550"/>
            <a:ext cx="1498369" cy="295200"/>
          </a:xfrm>
          <a:prstGeom prst="rect">
            <a:avLst/>
          </a:prstGeom>
          <a:solidFill>
            <a:srgbClr val="92D050">
              <a:alpha val="70000"/>
            </a:srgbClr>
          </a:solidFill>
          <a:ln w="19050">
            <a:solidFill>
              <a:srgbClr val="00B050"/>
            </a:solidFill>
          </a:ln>
        </p:spPr>
        <p:txBody>
          <a:bodyPr spcFirstLastPara="1" wrap="square" lIns="68569" tIns="68569" rIns="68569" bIns="68569" anchor="t" anchorCtr="0">
            <a:noAutofit/>
          </a:bodyPr>
          <a:lstStyle/>
          <a:p>
            <a:r>
              <a:rPr lang="en" dirty="0"/>
              <a:t>Task Preference</a:t>
            </a:r>
            <a:endParaRPr dirty="0"/>
          </a:p>
        </p:txBody>
      </p:sp>
      <p:cxnSp>
        <p:nvCxnSpPr>
          <p:cNvPr id="243" name="Google Shape;243;p31"/>
          <p:cNvCxnSpPr>
            <a:cxnSpLocks/>
          </p:cNvCxnSpPr>
          <p:nvPr/>
        </p:nvCxnSpPr>
        <p:spPr>
          <a:xfrm>
            <a:off x="2819400" y="1964550"/>
            <a:ext cx="1008900" cy="166200"/>
          </a:xfrm>
          <a:prstGeom prst="straightConnector1">
            <a:avLst/>
          </a:prstGeom>
          <a:noFill/>
          <a:ln w="19050" cap="flat" cmpd="sng">
            <a:solidFill>
              <a:schemeClr val="dk2"/>
            </a:solidFill>
            <a:prstDash val="solid"/>
            <a:round/>
            <a:headEnd type="none" w="med" len="med"/>
            <a:tailEnd type="triangle" w="med" len="med"/>
          </a:ln>
        </p:spPr>
      </p:cxnSp>
      <p:sp>
        <p:nvSpPr>
          <p:cNvPr id="244" name="Google Shape;244;p31"/>
          <p:cNvSpPr txBox="1"/>
          <p:nvPr/>
        </p:nvSpPr>
        <p:spPr>
          <a:xfrm>
            <a:off x="3813618" y="2058375"/>
            <a:ext cx="1387031" cy="292817"/>
          </a:xfrm>
          <a:prstGeom prst="rect">
            <a:avLst/>
          </a:prstGeom>
          <a:solidFill>
            <a:srgbClr val="92D050">
              <a:alpha val="70000"/>
            </a:srgbClr>
          </a:solidFill>
          <a:ln w="19050">
            <a:solidFill>
              <a:srgbClr val="00B050"/>
            </a:solidFill>
          </a:ln>
        </p:spPr>
        <p:txBody>
          <a:bodyPr spcFirstLastPara="1" wrap="square" lIns="68569" tIns="68569" rIns="68569" bIns="68569" anchor="t" anchorCtr="0">
            <a:noAutofit/>
          </a:bodyPr>
          <a:lstStyle/>
          <a:p>
            <a:r>
              <a:rPr lang="en" dirty="0"/>
              <a:t>Execution time</a:t>
            </a:r>
            <a:endParaRPr dirty="0"/>
          </a:p>
        </p:txBody>
      </p:sp>
      <p:pic>
        <p:nvPicPr>
          <p:cNvPr id="245" name="Google Shape;245;p31"/>
          <p:cNvPicPr preferRelativeResize="0"/>
          <p:nvPr/>
        </p:nvPicPr>
        <p:blipFill>
          <a:blip r:embed="rId5">
            <a:alphaModFix/>
          </a:blip>
          <a:stretch>
            <a:fillRect/>
          </a:stretch>
        </p:blipFill>
        <p:spPr>
          <a:xfrm>
            <a:off x="1900238" y="2768207"/>
            <a:ext cx="1188394" cy="625913"/>
          </a:xfrm>
          <a:prstGeom prst="rect">
            <a:avLst/>
          </a:prstGeom>
          <a:noFill/>
          <a:ln>
            <a:noFill/>
          </a:ln>
        </p:spPr>
      </p:pic>
      <p:cxnSp>
        <p:nvCxnSpPr>
          <p:cNvPr id="15" name="Shape 14"/>
          <p:cNvCxnSpPr>
            <a:stCxn id="245" idx="0"/>
          </p:cNvCxnSpPr>
          <p:nvPr/>
        </p:nvCxnSpPr>
        <p:spPr>
          <a:xfrm rot="5400000" flipH="1" flipV="1">
            <a:off x="3149239" y="1974097"/>
            <a:ext cx="139307" cy="1448915"/>
          </a:xfrm>
          <a:prstGeom prst="bentConnector2">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943350" y="2514600"/>
            <a:ext cx="2152650" cy="307777"/>
          </a:xfrm>
          <a:prstGeom prst="rect">
            <a:avLst/>
          </a:prstGeom>
          <a:solidFill>
            <a:srgbClr val="92D050">
              <a:alpha val="70000"/>
            </a:srgbClr>
          </a:solidFill>
          <a:ln w="19050">
            <a:solidFill>
              <a:srgbClr val="00B050"/>
            </a:solidFill>
          </a:ln>
        </p:spPr>
        <p:txBody>
          <a:bodyPr wrap="square" rtlCol="0">
            <a:spAutoFit/>
          </a:bodyPr>
          <a:lstStyle/>
          <a:p>
            <a:r>
              <a:rPr lang="en-US" dirty="0"/>
              <a:t>Bit size of an application</a:t>
            </a:r>
          </a:p>
        </p:txBody>
      </p:sp>
      <p:cxnSp>
        <p:nvCxnSpPr>
          <p:cNvPr id="19" name="Straight Arrow Connector 18"/>
          <p:cNvCxnSpPr/>
          <p:nvPr/>
        </p:nvCxnSpPr>
        <p:spPr>
          <a:xfrm>
            <a:off x="3028950" y="3257550"/>
            <a:ext cx="1085850" cy="119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114800" y="3143250"/>
            <a:ext cx="1447800" cy="307777"/>
          </a:xfrm>
          <a:prstGeom prst="rect">
            <a:avLst/>
          </a:prstGeom>
          <a:solidFill>
            <a:srgbClr val="92D050">
              <a:alpha val="70000"/>
            </a:srgbClr>
          </a:solidFill>
          <a:ln w="19050">
            <a:solidFill>
              <a:srgbClr val="00B050"/>
            </a:solidFill>
          </a:ln>
        </p:spPr>
        <p:txBody>
          <a:bodyPr wrap="square" rtlCol="0">
            <a:spAutoFit/>
          </a:bodyPr>
          <a:lstStyle/>
          <a:p>
            <a:r>
              <a:rPr lang="en-US" dirty="0"/>
              <a:t>CPU frequency</a:t>
            </a:r>
          </a:p>
        </p:txBody>
      </p:sp>
      <p:pic>
        <p:nvPicPr>
          <p:cNvPr id="1027" name="Picture 3"/>
          <p:cNvPicPr>
            <a:picLocks noChangeAspect="1" noChangeArrowheads="1"/>
          </p:cNvPicPr>
          <p:nvPr/>
        </p:nvPicPr>
        <p:blipFill>
          <a:blip r:embed="rId6"/>
          <a:srcRect/>
          <a:stretch>
            <a:fillRect/>
          </a:stretch>
        </p:blipFill>
        <p:spPr bwMode="auto">
          <a:xfrm>
            <a:off x="1981200" y="3843646"/>
            <a:ext cx="1132284" cy="556904"/>
          </a:xfrm>
          <a:prstGeom prst="rect">
            <a:avLst/>
          </a:prstGeom>
          <a:noFill/>
          <a:ln w="9525">
            <a:noFill/>
            <a:miter lim="800000"/>
            <a:headEnd/>
            <a:tailEnd/>
          </a:ln>
          <a:effectLst/>
        </p:spPr>
      </p:pic>
      <p:sp>
        <p:nvSpPr>
          <p:cNvPr id="22" name="TextBox 21"/>
          <p:cNvSpPr txBox="1"/>
          <p:nvPr/>
        </p:nvSpPr>
        <p:spPr>
          <a:xfrm>
            <a:off x="400050" y="3371850"/>
            <a:ext cx="3086100" cy="369332"/>
          </a:xfrm>
          <a:prstGeom prst="rect">
            <a:avLst/>
          </a:prstGeom>
          <a:noFill/>
        </p:spPr>
        <p:txBody>
          <a:bodyPr wrap="square" rtlCol="0">
            <a:spAutoFit/>
          </a:bodyPr>
          <a:lstStyle/>
          <a:p>
            <a:r>
              <a:rPr lang="en-US" sz="1500" dirty="0"/>
              <a:t> </a:t>
            </a:r>
            <a:r>
              <a:rPr lang="en-US" sz="1800" dirty="0">
                <a:solidFill>
                  <a:srgbClr val="3333FF"/>
                </a:solidFill>
              </a:rPr>
              <a:t>Calculation of Energy</a:t>
            </a:r>
          </a:p>
        </p:txBody>
      </p:sp>
      <p:sp>
        <p:nvSpPr>
          <p:cNvPr id="18" name="Slide Number Placeholder 17"/>
          <p:cNvSpPr>
            <a:spLocks noGrp="1"/>
          </p:cNvSpPr>
          <p:nvPr>
            <p:ph type="sldNum" idx="12"/>
          </p:nvPr>
        </p:nvSpPr>
        <p:spPr/>
        <p:txBody>
          <a:bodyPr/>
          <a:lstStyle/>
          <a:p>
            <a:fld id="{00000000-1234-1234-1234-123412341234}" type="slidenum">
              <a:rPr lang="en" smtClean="0"/>
              <a:pPr/>
              <a:t>25</a:t>
            </a:fld>
            <a:endParaRPr lang="en"/>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5"/>
        <p:cNvGrpSpPr/>
        <p:nvPr/>
      </p:nvGrpSpPr>
      <p:grpSpPr>
        <a:xfrm>
          <a:off x="0" y="0"/>
          <a:ext cx="0" cy="0"/>
          <a:chOff x="0" y="0"/>
          <a:chExt cx="0" cy="0"/>
        </a:xfrm>
      </p:grpSpPr>
      <p:sp>
        <p:nvSpPr>
          <p:cNvPr id="238" name="Google Shape;238;p31"/>
          <p:cNvSpPr txBox="1"/>
          <p:nvPr/>
        </p:nvSpPr>
        <p:spPr>
          <a:xfrm>
            <a:off x="4140056" y="3722156"/>
            <a:ext cx="2555775" cy="337500"/>
          </a:xfrm>
          <a:prstGeom prst="rect">
            <a:avLst/>
          </a:prstGeom>
          <a:noFill/>
          <a:ln>
            <a:noFill/>
          </a:ln>
        </p:spPr>
        <p:txBody>
          <a:bodyPr spcFirstLastPara="1" wrap="square" lIns="68569" tIns="68569" rIns="68569" bIns="68569" anchor="t" anchorCtr="0">
            <a:noAutofit/>
          </a:bodyPr>
          <a:lstStyle/>
          <a:p>
            <a:pPr>
              <a:buSzPts val="1400"/>
            </a:pPr>
            <a:endParaRPr sz="1050"/>
          </a:p>
        </p:txBody>
      </p:sp>
      <p:pic>
        <p:nvPicPr>
          <p:cNvPr id="1026" name="Picture 2"/>
          <p:cNvPicPr>
            <a:picLocks noChangeAspect="1" noChangeArrowheads="1"/>
          </p:cNvPicPr>
          <p:nvPr/>
        </p:nvPicPr>
        <p:blipFill>
          <a:blip r:embed="rId4"/>
          <a:srcRect/>
          <a:stretch>
            <a:fillRect/>
          </a:stretch>
        </p:blipFill>
        <p:spPr bwMode="auto">
          <a:xfrm>
            <a:off x="228600" y="742950"/>
            <a:ext cx="6097446" cy="4013345"/>
          </a:xfrm>
          <a:prstGeom prst="rect">
            <a:avLst/>
          </a:prstGeom>
          <a:noFill/>
          <a:ln w="9525">
            <a:noFill/>
            <a:miter lim="800000"/>
            <a:headEnd/>
            <a:tailEnd/>
          </a:ln>
          <a:effectLst/>
        </p:spPr>
      </p:pic>
      <p:sp>
        <p:nvSpPr>
          <p:cNvPr id="10" name="Rectangle 9"/>
          <p:cNvSpPr/>
          <p:nvPr/>
        </p:nvSpPr>
        <p:spPr>
          <a:xfrm flipV="1">
            <a:off x="514350" y="1733446"/>
            <a:ext cx="4514850" cy="2751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Rectangle 11"/>
          <p:cNvSpPr/>
          <p:nvPr/>
        </p:nvSpPr>
        <p:spPr>
          <a:xfrm>
            <a:off x="514350" y="2046561"/>
            <a:ext cx="4522424" cy="4759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p:cNvSpPr/>
          <p:nvPr/>
        </p:nvSpPr>
        <p:spPr>
          <a:xfrm>
            <a:off x="514349" y="2743200"/>
            <a:ext cx="4229101" cy="1581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Slide Number Placeholder 10"/>
          <p:cNvSpPr>
            <a:spLocks noGrp="1"/>
          </p:cNvSpPr>
          <p:nvPr>
            <p:ph type="sldNum" idx="12"/>
          </p:nvPr>
        </p:nvSpPr>
        <p:spPr/>
        <p:txBody>
          <a:bodyPr/>
          <a:lstStyle/>
          <a:p>
            <a:fld id="{00000000-1234-1234-1234-123412341234}" type="slidenum">
              <a:rPr lang="en" smtClean="0"/>
              <a:pPr/>
              <a:t>26</a:t>
            </a:fld>
            <a:endParaRPr lang="en"/>
          </a:p>
        </p:txBody>
      </p:sp>
      <p:sp>
        <p:nvSpPr>
          <p:cNvPr id="16" name="Google Shape;236;p31">
            <a:extLst>
              <a:ext uri="{FF2B5EF4-FFF2-40B4-BE49-F238E27FC236}">
                <a16:creationId xmlns:a16="http://schemas.microsoft.com/office/drawing/2014/main" id="{3EEAEF45-EF94-43AD-AA0D-0E130207C001}"/>
              </a:ext>
            </a:extLst>
          </p:cNvPr>
          <p:cNvSpPr txBox="1"/>
          <p:nvPr/>
        </p:nvSpPr>
        <p:spPr>
          <a:xfrm>
            <a:off x="262218" y="228600"/>
            <a:ext cx="5757582" cy="580387"/>
          </a:xfrm>
          <a:prstGeom prst="rect">
            <a:avLst/>
          </a:prstGeom>
          <a:noFill/>
          <a:ln>
            <a:noFill/>
          </a:ln>
        </p:spPr>
        <p:txBody>
          <a:bodyPr spcFirstLastPara="1" wrap="square" lIns="68569" tIns="68569" rIns="68569" bIns="68569" anchor="t" anchorCtr="0">
            <a:noAutofit/>
          </a:bodyPr>
          <a:lstStyle/>
          <a:p>
            <a:pPr>
              <a:buSzPts val="3000"/>
            </a:pPr>
            <a:r>
              <a:rPr lang="en" sz="2800" b="1" dirty="0">
                <a:solidFill>
                  <a:srgbClr val="000099"/>
                </a:solidFill>
              </a:rPr>
              <a:t>Auction Decision at Worker (2/3)</a:t>
            </a:r>
            <a:endParaRPr sz="2800" b="1" dirty="0">
              <a:solidFill>
                <a:srgbClr val="000099"/>
              </a:solidFill>
            </a:endParaRPr>
          </a:p>
          <a:p>
            <a:pPr>
              <a:buSzPts val="3000"/>
            </a:pPr>
            <a:endParaRPr sz="2250" b="1" dirty="0"/>
          </a:p>
        </p:txBody>
      </p:sp>
      <p:sp>
        <p:nvSpPr>
          <p:cNvPr id="22" name="TextBox 21">
            <a:extLst>
              <a:ext uri="{FF2B5EF4-FFF2-40B4-BE49-F238E27FC236}">
                <a16:creationId xmlns:a16="http://schemas.microsoft.com/office/drawing/2014/main" id="{0CFA3E0B-A27D-4AA6-B720-D983A59A4361}"/>
              </a:ext>
            </a:extLst>
          </p:cNvPr>
          <p:cNvSpPr txBox="1"/>
          <p:nvPr/>
        </p:nvSpPr>
        <p:spPr>
          <a:xfrm>
            <a:off x="5036774" y="2800350"/>
            <a:ext cx="1734510" cy="307777"/>
          </a:xfrm>
          <a:prstGeom prst="rect">
            <a:avLst/>
          </a:prstGeom>
          <a:solidFill>
            <a:srgbClr val="3FADFF">
              <a:alpha val="70000"/>
            </a:srgbClr>
          </a:solidFill>
          <a:ln w="25400">
            <a:solidFill>
              <a:srgbClr val="000099"/>
            </a:solidFill>
          </a:ln>
        </p:spPr>
        <p:txBody>
          <a:bodyPr wrap="square" rtlCol="0">
            <a:spAutoFit/>
          </a:bodyPr>
          <a:lstStyle/>
          <a:p>
            <a:r>
              <a:rPr lang="en-US" dirty="0"/>
              <a:t>Number of Buyers</a:t>
            </a:r>
          </a:p>
        </p:txBody>
      </p:sp>
      <p:pic>
        <p:nvPicPr>
          <p:cNvPr id="23" name="Picture 22">
            <a:extLst>
              <a:ext uri="{FF2B5EF4-FFF2-40B4-BE49-F238E27FC236}">
                <a16:creationId xmlns:a16="http://schemas.microsoft.com/office/drawing/2014/main" id="{2C320DCB-63BC-4C2E-938A-C009E19EE532}"/>
              </a:ext>
            </a:extLst>
          </p:cNvPr>
          <p:cNvPicPr>
            <a:picLocks noChangeAspect="1"/>
          </p:cNvPicPr>
          <p:nvPr/>
        </p:nvPicPr>
        <p:blipFill>
          <a:blip r:embed="rId5"/>
          <a:stretch>
            <a:fillRect/>
          </a:stretch>
        </p:blipFill>
        <p:spPr>
          <a:xfrm>
            <a:off x="5167444" y="1947374"/>
            <a:ext cx="1513484" cy="363881"/>
          </a:xfrm>
          <a:prstGeom prst="rect">
            <a:avLst/>
          </a:prstGeom>
          <a:ln w="31750">
            <a:solidFill>
              <a:srgbClr val="000099"/>
            </a:solidFill>
          </a:ln>
        </p:spPr>
      </p:pic>
      <p:cxnSp>
        <p:nvCxnSpPr>
          <p:cNvPr id="24" name="Connector: Elbow 23">
            <a:extLst>
              <a:ext uri="{FF2B5EF4-FFF2-40B4-BE49-F238E27FC236}">
                <a16:creationId xmlns:a16="http://schemas.microsoft.com/office/drawing/2014/main" id="{5909949A-DDDC-4C38-A73F-C2A898B00037}"/>
              </a:ext>
            </a:extLst>
          </p:cNvPr>
          <p:cNvCxnSpPr>
            <a:cxnSpLocks/>
          </p:cNvCxnSpPr>
          <p:nvPr/>
        </p:nvCxnSpPr>
        <p:spPr>
          <a:xfrm rot="16200000" flipH="1">
            <a:off x="5644474" y="2261467"/>
            <a:ext cx="565772" cy="439584"/>
          </a:xfrm>
          <a:prstGeom prst="bentConnector3">
            <a:avLst>
              <a:gd name="adj1" fmla="val 50000"/>
            </a:avLst>
          </a:prstGeom>
          <a:ln w="31750">
            <a:solidFill>
              <a:srgbClr val="000099"/>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par>
                                <p:cTn id="23" presetID="16" presetClass="entr" presetSubtype="21"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5"/>
        <p:cNvGrpSpPr/>
        <p:nvPr/>
      </p:nvGrpSpPr>
      <p:grpSpPr>
        <a:xfrm>
          <a:off x="0" y="0"/>
          <a:ext cx="0" cy="0"/>
          <a:chOff x="0" y="0"/>
          <a:chExt cx="0" cy="0"/>
        </a:xfrm>
      </p:grpSpPr>
      <p:sp>
        <p:nvSpPr>
          <p:cNvPr id="238" name="Google Shape;238;p31"/>
          <p:cNvSpPr txBox="1"/>
          <p:nvPr/>
        </p:nvSpPr>
        <p:spPr>
          <a:xfrm>
            <a:off x="4140056" y="3722156"/>
            <a:ext cx="2555775" cy="337500"/>
          </a:xfrm>
          <a:prstGeom prst="rect">
            <a:avLst/>
          </a:prstGeom>
          <a:noFill/>
          <a:ln>
            <a:noFill/>
          </a:ln>
        </p:spPr>
        <p:txBody>
          <a:bodyPr spcFirstLastPara="1" wrap="square" lIns="68569" tIns="68569" rIns="68569" bIns="68569" anchor="t" anchorCtr="0">
            <a:noAutofit/>
          </a:bodyPr>
          <a:lstStyle/>
          <a:p>
            <a:pPr>
              <a:buSzPts val="1400"/>
            </a:pPr>
            <a:endParaRPr sz="1050"/>
          </a:p>
        </p:txBody>
      </p:sp>
      <p:sp>
        <p:nvSpPr>
          <p:cNvPr id="239" name="Google Shape;239;p31"/>
          <p:cNvSpPr txBox="1"/>
          <p:nvPr/>
        </p:nvSpPr>
        <p:spPr>
          <a:xfrm>
            <a:off x="278681" y="1295662"/>
            <a:ext cx="6113925" cy="3104888"/>
          </a:xfrm>
          <a:prstGeom prst="rect">
            <a:avLst/>
          </a:prstGeom>
          <a:noFill/>
          <a:ln>
            <a:noFill/>
          </a:ln>
        </p:spPr>
        <p:txBody>
          <a:bodyPr spcFirstLastPara="1" wrap="square" lIns="68569" tIns="68569" rIns="68569" bIns="68569" anchor="t" anchorCtr="0">
            <a:noAutofit/>
          </a:bodyPr>
          <a:lstStyle/>
          <a:p>
            <a:pPr>
              <a:buSzPts val="2000"/>
            </a:pPr>
            <a:endParaRPr sz="1500" b="1"/>
          </a:p>
        </p:txBody>
      </p:sp>
      <p:pic>
        <p:nvPicPr>
          <p:cNvPr id="3074" name="Picture 2"/>
          <p:cNvPicPr>
            <a:picLocks noChangeAspect="1" noChangeArrowheads="1"/>
          </p:cNvPicPr>
          <p:nvPr/>
        </p:nvPicPr>
        <p:blipFill>
          <a:blip r:embed="rId4"/>
          <a:srcRect/>
          <a:stretch>
            <a:fillRect/>
          </a:stretch>
        </p:blipFill>
        <p:spPr bwMode="auto">
          <a:xfrm>
            <a:off x="303566" y="765440"/>
            <a:ext cx="6021034" cy="3482710"/>
          </a:xfrm>
          <a:prstGeom prst="rect">
            <a:avLst/>
          </a:prstGeom>
          <a:noFill/>
          <a:ln w="9525">
            <a:noFill/>
            <a:miter lim="800000"/>
            <a:headEnd/>
            <a:tailEnd/>
          </a:ln>
          <a:effectLst/>
        </p:spPr>
      </p:pic>
      <p:sp>
        <p:nvSpPr>
          <p:cNvPr id="8" name="Rectangle 7"/>
          <p:cNvSpPr/>
          <p:nvPr/>
        </p:nvSpPr>
        <p:spPr>
          <a:xfrm>
            <a:off x="546847" y="1428750"/>
            <a:ext cx="3682253"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p:cNvSpPr/>
          <p:nvPr/>
        </p:nvSpPr>
        <p:spPr>
          <a:xfrm>
            <a:off x="533400" y="1733550"/>
            <a:ext cx="3695700" cy="5368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p:cNvSpPr/>
          <p:nvPr/>
        </p:nvSpPr>
        <p:spPr>
          <a:xfrm>
            <a:off x="533400" y="2270390"/>
            <a:ext cx="3695700" cy="17301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Slide Number Placeholder 11"/>
          <p:cNvSpPr>
            <a:spLocks noGrp="1"/>
          </p:cNvSpPr>
          <p:nvPr>
            <p:ph type="sldNum" idx="12"/>
          </p:nvPr>
        </p:nvSpPr>
        <p:spPr/>
        <p:txBody>
          <a:bodyPr/>
          <a:lstStyle/>
          <a:p>
            <a:fld id="{00000000-1234-1234-1234-123412341234}" type="slidenum">
              <a:rPr lang="en" smtClean="0"/>
              <a:pPr/>
              <a:t>27</a:t>
            </a:fld>
            <a:endParaRPr lang="en"/>
          </a:p>
        </p:txBody>
      </p:sp>
      <p:sp>
        <p:nvSpPr>
          <p:cNvPr id="13" name="TextBox 12">
            <a:extLst>
              <a:ext uri="{FF2B5EF4-FFF2-40B4-BE49-F238E27FC236}">
                <a16:creationId xmlns:a16="http://schemas.microsoft.com/office/drawing/2014/main" id="{AC12EC08-C236-4215-958D-23C42C9E89F5}"/>
              </a:ext>
            </a:extLst>
          </p:cNvPr>
          <p:cNvSpPr txBox="1"/>
          <p:nvPr/>
        </p:nvSpPr>
        <p:spPr>
          <a:xfrm>
            <a:off x="4343400" y="1948991"/>
            <a:ext cx="1596234" cy="383776"/>
          </a:xfrm>
          <a:prstGeom prst="rect">
            <a:avLst/>
          </a:prstGeom>
          <a:noFill/>
          <a:ln w="38100">
            <a:solidFill>
              <a:srgbClr val="000099"/>
            </a:solidFill>
          </a:ln>
        </p:spPr>
        <p:txBody>
          <a:bodyPr wrap="square" rtlCol="0">
            <a:spAutoFit/>
          </a:bodyPr>
          <a:lstStyle/>
          <a:p>
            <a:endParaRPr lang="en-US" sz="1350" dirty="0"/>
          </a:p>
        </p:txBody>
      </p:sp>
      <p:sp>
        <p:nvSpPr>
          <p:cNvPr id="18" name="TextBox 17">
            <a:extLst>
              <a:ext uri="{FF2B5EF4-FFF2-40B4-BE49-F238E27FC236}">
                <a16:creationId xmlns:a16="http://schemas.microsoft.com/office/drawing/2014/main" id="{F104BC4E-0EFD-48F2-9758-F34A2CDA11B3}"/>
              </a:ext>
            </a:extLst>
          </p:cNvPr>
          <p:cNvSpPr txBox="1"/>
          <p:nvPr/>
        </p:nvSpPr>
        <p:spPr>
          <a:xfrm>
            <a:off x="4876800" y="2800350"/>
            <a:ext cx="1697634" cy="307777"/>
          </a:xfrm>
          <a:prstGeom prst="rect">
            <a:avLst/>
          </a:prstGeom>
          <a:solidFill>
            <a:srgbClr val="3FADFF">
              <a:alpha val="70000"/>
            </a:srgbClr>
          </a:solidFill>
          <a:ln w="25400">
            <a:solidFill>
              <a:srgbClr val="000099"/>
            </a:solidFill>
          </a:ln>
        </p:spPr>
        <p:txBody>
          <a:bodyPr wrap="square" rtlCol="0">
            <a:spAutoFit/>
          </a:bodyPr>
          <a:lstStyle/>
          <a:p>
            <a:r>
              <a:rPr lang="en-US" dirty="0"/>
              <a:t>Number of Buyers</a:t>
            </a:r>
          </a:p>
        </p:txBody>
      </p:sp>
      <p:sp>
        <p:nvSpPr>
          <p:cNvPr id="19" name="Google Shape;236;p31">
            <a:extLst>
              <a:ext uri="{FF2B5EF4-FFF2-40B4-BE49-F238E27FC236}">
                <a16:creationId xmlns:a16="http://schemas.microsoft.com/office/drawing/2014/main" id="{DE22542F-9869-4E06-AE60-1A075141B800}"/>
              </a:ext>
            </a:extLst>
          </p:cNvPr>
          <p:cNvSpPr txBox="1"/>
          <p:nvPr/>
        </p:nvSpPr>
        <p:spPr>
          <a:xfrm>
            <a:off x="262218" y="228600"/>
            <a:ext cx="5677416" cy="580387"/>
          </a:xfrm>
          <a:prstGeom prst="rect">
            <a:avLst/>
          </a:prstGeom>
          <a:noFill/>
          <a:ln>
            <a:noFill/>
          </a:ln>
        </p:spPr>
        <p:txBody>
          <a:bodyPr spcFirstLastPara="1" wrap="square" lIns="68569" tIns="68569" rIns="68569" bIns="68569" anchor="t" anchorCtr="0">
            <a:noAutofit/>
          </a:bodyPr>
          <a:lstStyle/>
          <a:p>
            <a:pPr>
              <a:buSzPts val="3000"/>
            </a:pPr>
            <a:r>
              <a:rPr lang="en" sz="2800" b="1" dirty="0">
                <a:solidFill>
                  <a:srgbClr val="000099"/>
                </a:solidFill>
              </a:rPr>
              <a:t>Auction Decision at Worker (3/3)</a:t>
            </a:r>
            <a:endParaRPr sz="2800" b="1" dirty="0">
              <a:solidFill>
                <a:srgbClr val="000099"/>
              </a:solidFill>
            </a:endParaRPr>
          </a:p>
          <a:p>
            <a:pPr>
              <a:buSzPts val="3000"/>
            </a:pPr>
            <a:endParaRPr sz="2250" b="1" dirty="0"/>
          </a:p>
        </p:txBody>
      </p:sp>
      <p:pic>
        <p:nvPicPr>
          <p:cNvPr id="9" name="Picture 8">
            <a:extLst>
              <a:ext uri="{FF2B5EF4-FFF2-40B4-BE49-F238E27FC236}">
                <a16:creationId xmlns:a16="http://schemas.microsoft.com/office/drawing/2014/main" id="{5CC14CF5-1CAB-484B-885C-1571CF7DA32B}"/>
              </a:ext>
            </a:extLst>
          </p:cNvPr>
          <p:cNvPicPr>
            <a:picLocks noChangeAspect="1"/>
          </p:cNvPicPr>
          <p:nvPr/>
        </p:nvPicPr>
        <p:blipFill>
          <a:blip r:embed="rId5"/>
          <a:stretch>
            <a:fillRect/>
          </a:stretch>
        </p:blipFill>
        <p:spPr>
          <a:xfrm>
            <a:off x="4336676" y="1947374"/>
            <a:ext cx="1602958" cy="385393"/>
          </a:xfrm>
          <a:prstGeom prst="rect">
            <a:avLst/>
          </a:prstGeom>
        </p:spPr>
      </p:pic>
      <p:cxnSp>
        <p:nvCxnSpPr>
          <p:cNvPr id="22" name="Connector: Elbow 21">
            <a:extLst>
              <a:ext uri="{FF2B5EF4-FFF2-40B4-BE49-F238E27FC236}">
                <a16:creationId xmlns:a16="http://schemas.microsoft.com/office/drawing/2014/main" id="{AD6CBEF2-7FE3-411E-B7C4-5C2D16B25755}"/>
              </a:ext>
            </a:extLst>
          </p:cNvPr>
          <p:cNvCxnSpPr>
            <a:cxnSpLocks/>
          </p:cNvCxnSpPr>
          <p:nvPr/>
        </p:nvCxnSpPr>
        <p:spPr>
          <a:xfrm rot="16200000" flipH="1">
            <a:off x="4847762" y="2227411"/>
            <a:ext cx="599219" cy="541143"/>
          </a:xfrm>
          <a:prstGeom prst="bentConnector3">
            <a:avLst>
              <a:gd name="adj1" fmla="val 50000"/>
            </a:avLst>
          </a:prstGeom>
          <a:ln w="31750">
            <a:solidFill>
              <a:srgbClr val="000099"/>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3"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5"/>
        <p:cNvGrpSpPr/>
        <p:nvPr/>
      </p:nvGrpSpPr>
      <p:grpSpPr>
        <a:xfrm>
          <a:off x="0" y="0"/>
          <a:ext cx="0" cy="0"/>
          <a:chOff x="0" y="0"/>
          <a:chExt cx="0" cy="0"/>
        </a:xfrm>
      </p:grpSpPr>
      <p:sp>
        <p:nvSpPr>
          <p:cNvPr id="236" name="Google Shape;236;p31"/>
          <p:cNvSpPr txBox="1"/>
          <p:nvPr/>
        </p:nvSpPr>
        <p:spPr>
          <a:xfrm>
            <a:off x="278681" y="244912"/>
            <a:ext cx="4881600" cy="564075"/>
          </a:xfrm>
          <a:prstGeom prst="rect">
            <a:avLst/>
          </a:prstGeom>
          <a:noFill/>
          <a:ln>
            <a:noFill/>
          </a:ln>
        </p:spPr>
        <p:txBody>
          <a:bodyPr spcFirstLastPara="1" wrap="square" lIns="68569" tIns="68569" rIns="68569" bIns="68569" anchor="t" anchorCtr="0">
            <a:noAutofit/>
          </a:bodyPr>
          <a:lstStyle/>
          <a:p>
            <a:pPr>
              <a:buSzPts val="3000"/>
            </a:pPr>
            <a:r>
              <a:rPr lang="en" sz="2800" b="1" dirty="0">
                <a:solidFill>
                  <a:srgbClr val="000099"/>
                </a:solidFill>
              </a:rPr>
              <a:t>Worker Selection (1/3)</a:t>
            </a:r>
            <a:endParaRPr sz="2800" b="1" dirty="0">
              <a:solidFill>
                <a:srgbClr val="000099"/>
              </a:solidFill>
            </a:endParaRPr>
          </a:p>
          <a:p>
            <a:pPr>
              <a:buSzPts val="3000"/>
            </a:pPr>
            <a:endParaRPr sz="2250" b="1" dirty="0"/>
          </a:p>
        </p:txBody>
      </p:sp>
      <p:sp>
        <p:nvSpPr>
          <p:cNvPr id="239" name="Google Shape;239;p31"/>
          <p:cNvSpPr txBox="1"/>
          <p:nvPr/>
        </p:nvSpPr>
        <p:spPr>
          <a:xfrm>
            <a:off x="278681" y="1295662"/>
            <a:ext cx="6113925" cy="3104888"/>
          </a:xfrm>
          <a:prstGeom prst="rect">
            <a:avLst/>
          </a:prstGeom>
          <a:noFill/>
          <a:ln>
            <a:noFill/>
          </a:ln>
        </p:spPr>
        <p:txBody>
          <a:bodyPr spcFirstLastPara="1" wrap="square" lIns="68569" tIns="68569" rIns="68569" bIns="68569" anchor="t" anchorCtr="0">
            <a:noAutofit/>
          </a:bodyPr>
          <a:lstStyle/>
          <a:p>
            <a:pPr marL="342900" indent="-266700">
              <a:buClr>
                <a:srgbClr val="0000FF"/>
              </a:buClr>
              <a:buSzPts val="2000"/>
            </a:pPr>
            <a:r>
              <a:rPr lang="en" sz="1800" dirty="0">
                <a:solidFill>
                  <a:srgbClr val="0000FF"/>
                </a:solidFill>
              </a:rPr>
              <a:t>Calculation of utility</a:t>
            </a:r>
            <a:endParaRPr sz="1800" dirty="0">
              <a:solidFill>
                <a:srgbClr val="0000FF"/>
              </a:solidFill>
            </a:endParaRPr>
          </a:p>
          <a:p>
            <a:pPr algn="just">
              <a:lnSpc>
                <a:spcPct val="115000"/>
              </a:lnSpc>
            </a:pPr>
            <a:endParaRPr sz="1500" dirty="0">
              <a:solidFill>
                <a:schemeClr val="dk1"/>
              </a:solidFill>
            </a:endParaRPr>
          </a:p>
          <a:p>
            <a:pPr algn="just">
              <a:lnSpc>
                <a:spcPct val="115000"/>
              </a:lnSpc>
              <a:spcBef>
                <a:spcPts val="525"/>
              </a:spcBef>
              <a:buSzPts val="2000"/>
            </a:pPr>
            <a:endParaRPr sz="1500" dirty="0">
              <a:solidFill>
                <a:schemeClr val="dk1"/>
              </a:solidFill>
            </a:endParaRPr>
          </a:p>
          <a:p>
            <a:pPr algn="just">
              <a:lnSpc>
                <a:spcPct val="115000"/>
              </a:lnSpc>
              <a:spcBef>
                <a:spcPts val="525"/>
              </a:spcBef>
              <a:buSzPts val="2000"/>
            </a:pPr>
            <a:endParaRPr sz="1500" dirty="0"/>
          </a:p>
          <a:p>
            <a:pPr marL="342900" indent="-266700">
              <a:buSzPts val="2000"/>
            </a:pPr>
            <a:r>
              <a:rPr lang="en-US" sz="1500" dirty="0">
                <a:solidFill>
                  <a:srgbClr val="0000FF"/>
                </a:solidFill>
              </a:rPr>
              <a:t>   </a:t>
            </a:r>
            <a:endParaRPr lang="en-US" sz="1500" b="1" dirty="0"/>
          </a:p>
          <a:p>
            <a:pPr>
              <a:buSzPts val="2000"/>
            </a:pPr>
            <a:endParaRPr sz="1500" b="1" dirty="0"/>
          </a:p>
        </p:txBody>
      </p:sp>
      <p:sp>
        <p:nvSpPr>
          <p:cNvPr id="21" name="Slide Number Placeholder 20"/>
          <p:cNvSpPr>
            <a:spLocks noGrp="1"/>
          </p:cNvSpPr>
          <p:nvPr>
            <p:ph type="sldNum" idx="12"/>
          </p:nvPr>
        </p:nvSpPr>
        <p:spPr/>
        <p:txBody>
          <a:bodyPr/>
          <a:lstStyle/>
          <a:p>
            <a:fld id="{00000000-1234-1234-1234-123412341234}" type="slidenum">
              <a:rPr lang="en" smtClean="0"/>
              <a:pPr/>
              <a:t>28</a:t>
            </a:fld>
            <a:endParaRPr lang="en"/>
          </a:p>
        </p:txBody>
      </p:sp>
      <p:graphicFrame>
        <p:nvGraphicFramePr>
          <p:cNvPr id="2" name="Diagram 1">
            <a:extLst>
              <a:ext uri="{FF2B5EF4-FFF2-40B4-BE49-F238E27FC236}">
                <a16:creationId xmlns:a16="http://schemas.microsoft.com/office/drawing/2014/main" id="{AE0F7050-E5BB-4D2C-9DE4-E274BCBD5A37}"/>
              </a:ext>
            </a:extLst>
          </p:cNvPr>
          <p:cNvGraphicFramePr/>
          <p:nvPr>
            <p:extLst>
              <p:ext uri="{D42A27DB-BD31-4B8C-83A1-F6EECF244321}">
                <p14:modId xmlns:p14="http://schemas.microsoft.com/office/powerpoint/2010/main" val="4147851735"/>
              </p:ext>
            </p:extLst>
          </p:nvPr>
        </p:nvGraphicFramePr>
        <p:xfrm>
          <a:off x="1143000" y="1047750"/>
          <a:ext cx="4572000" cy="304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5"/>
        <p:cNvGrpSpPr/>
        <p:nvPr/>
      </p:nvGrpSpPr>
      <p:grpSpPr>
        <a:xfrm>
          <a:off x="0" y="0"/>
          <a:ext cx="0" cy="0"/>
          <a:chOff x="0" y="0"/>
          <a:chExt cx="0" cy="0"/>
        </a:xfrm>
      </p:grpSpPr>
      <p:sp>
        <p:nvSpPr>
          <p:cNvPr id="236" name="Google Shape;236;p31"/>
          <p:cNvSpPr txBox="1"/>
          <p:nvPr/>
        </p:nvSpPr>
        <p:spPr>
          <a:xfrm>
            <a:off x="228600" y="285751"/>
            <a:ext cx="4901512" cy="502724"/>
          </a:xfrm>
          <a:prstGeom prst="rect">
            <a:avLst/>
          </a:prstGeom>
          <a:noFill/>
          <a:ln>
            <a:noFill/>
          </a:ln>
        </p:spPr>
        <p:txBody>
          <a:bodyPr spcFirstLastPara="1" wrap="square" lIns="68569" tIns="68569" rIns="68569" bIns="68569" anchor="t" anchorCtr="0">
            <a:noAutofit/>
          </a:bodyPr>
          <a:lstStyle/>
          <a:p>
            <a:pPr>
              <a:buSzPts val="3000"/>
            </a:pPr>
            <a:r>
              <a:rPr lang="en" sz="2800" b="1" dirty="0">
                <a:solidFill>
                  <a:srgbClr val="000099"/>
                </a:solidFill>
              </a:rPr>
              <a:t>Worker Selection (2/3)</a:t>
            </a:r>
            <a:endParaRPr sz="2800" b="1" dirty="0">
              <a:solidFill>
                <a:srgbClr val="000099"/>
              </a:solidFill>
            </a:endParaRPr>
          </a:p>
          <a:p>
            <a:pPr>
              <a:buSzPts val="3000"/>
            </a:pPr>
            <a:endParaRPr b="1" dirty="0">
              <a:solidFill>
                <a:srgbClr val="000099"/>
              </a:solidFill>
            </a:endParaRPr>
          </a:p>
        </p:txBody>
      </p:sp>
      <p:sp>
        <p:nvSpPr>
          <p:cNvPr id="239" name="Google Shape;239;p31"/>
          <p:cNvSpPr txBox="1"/>
          <p:nvPr/>
        </p:nvSpPr>
        <p:spPr>
          <a:xfrm>
            <a:off x="278681" y="895350"/>
            <a:ext cx="6113925" cy="3505200"/>
          </a:xfrm>
          <a:prstGeom prst="rect">
            <a:avLst/>
          </a:prstGeom>
          <a:noFill/>
          <a:ln>
            <a:noFill/>
          </a:ln>
        </p:spPr>
        <p:txBody>
          <a:bodyPr spcFirstLastPara="1" wrap="square" lIns="68569" tIns="68569" rIns="68569" bIns="68569" anchor="t" anchorCtr="0">
            <a:noAutofit/>
          </a:bodyPr>
          <a:lstStyle/>
          <a:p>
            <a:pPr marL="342900" indent="-266700">
              <a:buClr>
                <a:srgbClr val="0000FF"/>
              </a:buClr>
              <a:buSzPts val="2000"/>
            </a:pPr>
            <a:r>
              <a:rPr lang="en" sz="1800" dirty="0">
                <a:solidFill>
                  <a:srgbClr val="0000FF"/>
                </a:solidFill>
              </a:rPr>
              <a:t>Calculation of utility</a:t>
            </a:r>
            <a:endParaRPr sz="1800" dirty="0">
              <a:solidFill>
                <a:srgbClr val="0000FF"/>
              </a:solidFill>
            </a:endParaRPr>
          </a:p>
          <a:p>
            <a:pPr algn="just">
              <a:lnSpc>
                <a:spcPct val="115000"/>
              </a:lnSpc>
            </a:pPr>
            <a:endParaRPr sz="1500" dirty="0">
              <a:solidFill>
                <a:schemeClr val="dk1"/>
              </a:solidFill>
            </a:endParaRPr>
          </a:p>
          <a:p>
            <a:pPr algn="just">
              <a:lnSpc>
                <a:spcPct val="115000"/>
              </a:lnSpc>
              <a:spcBef>
                <a:spcPts val="525"/>
              </a:spcBef>
              <a:buSzPts val="2000"/>
            </a:pPr>
            <a:endParaRPr sz="1500" dirty="0">
              <a:solidFill>
                <a:schemeClr val="dk1"/>
              </a:solidFill>
            </a:endParaRPr>
          </a:p>
          <a:p>
            <a:pPr algn="just">
              <a:lnSpc>
                <a:spcPct val="115000"/>
              </a:lnSpc>
              <a:spcBef>
                <a:spcPts val="525"/>
              </a:spcBef>
              <a:buSzPts val="2000"/>
            </a:pPr>
            <a:endParaRPr sz="1500" dirty="0"/>
          </a:p>
          <a:p>
            <a:pPr marL="342900" indent="-266700">
              <a:buSzPts val="2000"/>
            </a:pPr>
            <a:r>
              <a:rPr lang="en-US" sz="1500" dirty="0">
                <a:solidFill>
                  <a:srgbClr val="0000FF"/>
                </a:solidFill>
              </a:rPr>
              <a:t>   </a:t>
            </a:r>
            <a:endParaRPr lang="en-US" sz="1500" b="1" dirty="0"/>
          </a:p>
          <a:p>
            <a:pPr>
              <a:buSzPts val="2000"/>
            </a:pPr>
            <a:endParaRPr sz="1500" b="1" dirty="0"/>
          </a:p>
        </p:txBody>
      </p:sp>
      <p:sp>
        <p:nvSpPr>
          <p:cNvPr id="26" name="TextBox 25"/>
          <p:cNvSpPr txBox="1"/>
          <p:nvPr/>
        </p:nvSpPr>
        <p:spPr>
          <a:xfrm>
            <a:off x="3486150" y="1655117"/>
            <a:ext cx="1695450" cy="307777"/>
          </a:xfrm>
          <a:prstGeom prst="rect">
            <a:avLst/>
          </a:prstGeom>
          <a:solidFill>
            <a:srgbClr val="92D050">
              <a:alpha val="70000"/>
            </a:srgbClr>
          </a:solidFill>
          <a:ln w="19050">
            <a:solidFill>
              <a:srgbClr val="00B050"/>
            </a:solidFill>
          </a:ln>
        </p:spPr>
        <p:txBody>
          <a:bodyPr wrap="square" rtlCol="0">
            <a:spAutoFit/>
          </a:bodyPr>
          <a:lstStyle/>
          <a:p>
            <a:r>
              <a:rPr lang="en-US" dirty="0"/>
              <a:t>True cost of a task</a:t>
            </a:r>
          </a:p>
        </p:txBody>
      </p:sp>
      <p:cxnSp>
        <p:nvCxnSpPr>
          <p:cNvPr id="27" name="Shape 26"/>
          <p:cNvCxnSpPr>
            <a:cxnSpLocks/>
          </p:cNvCxnSpPr>
          <p:nvPr/>
        </p:nvCxnSpPr>
        <p:spPr>
          <a:xfrm>
            <a:off x="3486150" y="3501558"/>
            <a:ext cx="1181657" cy="213192"/>
          </a:xfrm>
          <a:prstGeom prst="bentConnector3">
            <a:avLst>
              <a:gd name="adj1" fmla="val 33499"/>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629150" y="2571750"/>
            <a:ext cx="1257300" cy="253916"/>
          </a:xfrm>
          <a:prstGeom prst="rect">
            <a:avLst/>
          </a:prstGeom>
          <a:noFill/>
        </p:spPr>
        <p:txBody>
          <a:bodyPr wrap="square" rtlCol="0">
            <a:spAutoFit/>
          </a:bodyPr>
          <a:lstStyle/>
          <a:p>
            <a:endParaRPr lang="en-US" sz="1050" dirty="0"/>
          </a:p>
        </p:txBody>
      </p:sp>
      <p:sp>
        <p:nvSpPr>
          <p:cNvPr id="30" name="TextBox 29"/>
          <p:cNvSpPr txBox="1"/>
          <p:nvPr/>
        </p:nvSpPr>
        <p:spPr>
          <a:xfrm>
            <a:off x="4657724" y="3559373"/>
            <a:ext cx="1734882" cy="307777"/>
          </a:xfrm>
          <a:prstGeom prst="rect">
            <a:avLst/>
          </a:prstGeom>
          <a:solidFill>
            <a:srgbClr val="92D050">
              <a:alpha val="70000"/>
            </a:srgbClr>
          </a:solidFill>
          <a:ln w="19050">
            <a:solidFill>
              <a:srgbClr val="00B050"/>
            </a:solidFill>
          </a:ln>
        </p:spPr>
        <p:txBody>
          <a:bodyPr wrap="square" rtlCol="0">
            <a:spAutoFit/>
          </a:bodyPr>
          <a:lstStyle/>
          <a:p>
            <a:r>
              <a:rPr lang="en-US" dirty="0"/>
              <a:t>Worker reputation</a:t>
            </a:r>
          </a:p>
        </p:txBody>
      </p:sp>
      <p:sp>
        <p:nvSpPr>
          <p:cNvPr id="33" name="TextBox 32"/>
          <p:cNvSpPr txBox="1"/>
          <p:nvPr/>
        </p:nvSpPr>
        <p:spPr>
          <a:xfrm>
            <a:off x="3732685" y="2202165"/>
            <a:ext cx="1448915" cy="307777"/>
          </a:xfrm>
          <a:prstGeom prst="rect">
            <a:avLst/>
          </a:prstGeom>
          <a:solidFill>
            <a:srgbClr val="92D050">
              <a:alpha val="70000"/>
            </a:srgbClr>
          </a:solidFill>
          <a:ln w="19050">
            <a:solidFill>
              <a:srgbClr val="00B050"/>
            </a:solidFill>
          </a:ln>
        </p:spPr>
        <p:txBody>
          <a:bodyPr wrap="square" rtlCol="0">
            <a:spAutoFit/>
          </a:bodyPr>
          <a:lstStyle/>
          <a:p>
            <a:r>
              <a:rPr lang="en-US" dirty="0"/>
              <a:t>Execution time</a:t>
            </a:r>
          </a:p>
        </p:txBody>
      </p:sp>
      <p:sp>
        <p:nvSpPr>
          <p:cNvPr id="58" name="TextBox 57"/>
          <p:cNvSpPr txBox="1"/>
          <p:nvPr/>
        </p:nvSpPr>
        <p:spPr>
          <a:xfrm>
            <a:off x="3943349" y="2743200"/>
            <a:ext cx="2000251" cy="307777"/>
          </a:xfrm>
          <a:prstGeom prst="rect">
            <a:avLst/>
          </a:prstGeom>
          <a:solidFill>
            <a:srgbClr val="92D050">
              <a:alpha val="70000"/>
            </a:srgbClr>
          </a:solidFill>
          <a:ln w="19050">
            <a:solidFill>
              <a:srgbClr val="00B050"/>
            </a:solidFill>
          </a:ln>
        </p:spPr>
        <p:txBody>
          <a:bodyPr wrap="square" rtlCol="0">
            <a:spAutoFit/>
          </a:bodyPr>
          <a:lstStyle/>
          <a:p>
            <a:r>
              <a:rPr lang="en-US" sz="1050" dirty="0"/>
              <a:t>  </a:t>
            </a:r>
            <a:r>
              <a:rPr lang="en-US" dirty="0"/>
              <a:t>Task delay deadline</a:t>
            </a:r>
          </a:p>
        </p:txBody>
      </p:sp>
      <p:pic>
        <p:nvPicPr>
          <p:cNvPr id="2050" name="Picture 2"/>
          <p:cNvPicPr>
            <a:picLocks noChangeAspect="1" noChangeArrowheads="1"/>
          </p:cNvPicPr>
          <p:nvPr/>
        </p:nvPicPr>
        <p:blipFill>
          <a:blip r:embed="rId4"/>
          <a:srcRect/>
          <a:stretch>
            <a:fillRect/>
          </a:stretch>
        </p:blipFill>
        <p:spPr bwMode="auto">
          <a:xfrm>
            <a:off x="1428750" y="1674309"/>
            <a:ext cx="1238250" cy="588924"/>
          </a:xfrm>
          <a:prstGeom prst="rect">
            <a:avLst/>
          </a:prstGeom>
          <a:noFill/>
          <a:ln w="9525">
            <a:noFill/>
            <a:miter lim="800000"/>
            <a:headEnd/>
            <a:tailEnd/>
          </a:ln>
          <a:effectLst/>
        </p:spPr>
      </p:pic>
      <p:cxnSp>
        <p:nvCxnSpPr>
          <p:cNvPr id="20" name="Straight Arrow Connector 19"/>
          <p:cNvCxnSpPr>
            <a:cxnSpLocks/>
            <a:endCxn id="26" idx="1"/>
          </p:cNvCxnSpPr>
          <p:nvPr/>
        </p:nvCxnSpPr>
        <p:spPr>
          <a:xfrm flipV="1">
            <a:off x="2362200" y="1809006"/>
            <a:ext cx="1123950" cy="26161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5"/>
          <a:srcRect/>
          <a:stretch>
            <a:fillRect/>
          </a:stretch>
        </p:blipFill>
        <p:spPr bwMode="auto">
          <a:xfrm>
            <a:off x="1382317" y="2457450"/>
            <a:ext cx="2165723" cy="676485"/>
          </a:xfrm>
          <a:prstGeom prst="rect">
            <a:avLst/>
          </a:prstGeom>
          <a:noFill/>
          <a:ln w="9525">
            <a:noFill/>
            <a:miter lim="800000"/>
            <a:headEnd/>
            <a:tailEnd/>
          </a:ln>
          <a:effectLst/>
        </p:spPr>
      </p:pic>
      <p:cxnSp>
        <p:nvCxnSpPr>
          <p:cNvPr id="22" name="Shape 21"/>
          <p:cNvCxnSpPr>
            <a:cxnSpLocks/>
          </p:cNvCxnSpPr>
          <p:nvPr/>
        </p:nvCxnSpPr>
        <p:spPr>
          <a:xfrm flipV="1">
            <a:off x="2451171" y="2457623"/>
            <a:ext cx="1277464" cy="83274"/>
          </a:xfrm>
          <a:prstGeom prst="bentConnector3">
            <a:avLst>
              <a:gd name="adj1" fmla="val 68420"/>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a:endCxn id="58" idx="1"/>
          </p:cNvCxnSpPr>
          <p:nvPr/>
        </p:nvCxnSpPr>
        <p:spPr>
          <a:xfrm>
            <a:off x="3371850" y="2744316"/>
            <a:ext cx="571499" cy="15277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6"/>
          <a:srcRect/>
          <a:stretch>
            <a:fillRect/>
          </a:stretch>
        </p:blipFill>
        <p:spPr bwMode="auto">
          <a:xfrm>
            <a:off x="1371600" y="3333750"/>
            <a:ext cx="2702825" cy="307776"/>
          </a:xfrm>
          <a:prstGeom prst="rect">
            <a:avLst/>
          </a:prstGeom>
          <a:noFill/>
          <a:ln w="9525">
            <a:noFill/>
            <a:miter lim="800000"/>
            <a:headEnd/>
            <a:tailEnd/>
          </a:ln>
          <a:effectLst/>
        </p:spPr>
      </p:pic>
      <p:pic>
        <p:nvPicPr>
          <p:cNvPr id="2053" name="Picture 5"/>
          <p:cNvPicPr>
            <a:picLocks noChangeAspect="1" noChangeArrowheads="1"/>
          </p:cNvPicPr>
          <p:nvPr/>
        </p:nvPicPr>
        <p:blipFill>
          <a:blip r:embed="rId7"/>
          <a:srcRect/>
          <a:stretch>
            <a:fillRect/>
          </a:stretch>
        </p:blipFill>
        <p:spPr bwMode="auto">
          <a:xfrm>
            <a:off x="1519190" y="4324350"/>
            <a:ext cx="3357610" cy="396332"/>
          </a:xfrm>
          <a:prstGeom prst="rect">
            <a:avLst/>
          </a:prstGeom>
          <a:noFill/>
          <a:ln w="25400" cap="sq">
            <a:solidFill>
              <a:srgbClr val="00B050"/>
            </a:solidFill>
            <a:miter lim="800000"/>
            <a:headEnd/>
            <a:tailEnd/>
          </a:ln>
          <a:effectLst/>
        </p:spPr>
      </p:pic>
      <p:sp>
        <p:nvSpPr>
          <p:cNvPr id="18" name="TextBox 17"/>
          <p:cNvSpPr txBox="1"/>
          <p:nvPr/>
        </p:nvSpPr>
        <p:spPr>
          <a:xfrm>
            <a:off x="304799" y="1352550"/>
            <a:ext cx="1981201" cy="338554"/>
          </a:xfrm>
          <a:prstGeom prst="rect">
            <a:avLst/>
          </a:prstGeom>
          <a:noFill/>
        </p:spPr>
        <p:txBody>
          <a:bodyPr wrap="square" rtlCol="0">
            <a:spAutoFit/>
          </a:bodyPr>
          <a:lstStyle/>
          <a:p>
            <a:r>
              <a:rPr lang="en-US" sz="1600" dirty="0"/>
              <a:t>Cost-Based Utility</a:t>
            </a:r>
          </a:p>
        </p:txBody>
      </p:sp>
      <p:sp>
        <p:nvSpPr>
          <p:cNvPr id="19" name="TextBox 18"/>
          <p:cNvSpPr txBox="1"/>
          <p:nvPr/>
        </p:nvSpPr>
        <p:spPr>
          <a:xfrm>
            <a:off x="285750" y="2286000"/>
            <a:ext cx="1885950" cy="338554"/>
          </a:xfrm>
          <a:prstGeom prst="rect">
            <a:avLst/>
          </a:prstGeom>
          <a:noFill/>
        </p:spPr>
        <p:txBody>
          <a:bodyPr wrap="square" rtlCol="0">
            <a:spAutoFit/>
          </a:bodyPr>
          <a:lstStyle/>
          <a:p>
            <a:r>
              <a:rPr lang="en-US" sz="1600" dirty="0"/>
              <a:t>Time Based Utility</a:t>
            </a:r>
          </a:p>
        </p:txBody>
      </p:sp>
      <p:sp>
        <p:nvSpPr>
          <p:cNvPr id="21" name="Slide Number Placeholder 20"/>
          <p:cNvSpPr>
            <a:spLocks noGrp="1"/>
          </p:cNvSpPr>
          <p:nvPr>
            <p:ph type="sldNum" idx="12"/>
          </p:nvPr>
        </p:nvSpPr>
        <p:spPr/>
        <p:txBody>
          <a:bodyPr/>
          <a:lstStyle/>
          <a:p>
            <a:fld id="{00000000-1234-1234-1234-123412341234}" type="slidenum">
              <a:rPr lang="en" smtClean="0"/>
              <a:pPr/>
              <a:t>29</a:t>
            </a:fld>
            <a:endParaRPr lang="en"/>
          </a:p>
        </p:txBody>
      </p:sp>
      <p:sp>
        <p:nvSpPr>
          <p:cNvPr id="31" name="TextBox 30">
            <a:extLst>
              <a:ext uri="{FF2B5EF4-FFF2-40B4-BE49-F238E27FC236}">
                <a16:creationId xmlns:a16="http://schemas.microsoft.com/office/drawing/2014/main" id="{F253B94C-4E40-42D3-AA77-F07F23F9C9FB}"/>
              </a:ext>
            </a:extLst>
          </p:cNvPr>
          <p:cNvSpPr txBox="1"/>
          <p:nvPr/>
        </p:nvSpPr>
        <p:spPr>
          <a:xfrm>
            <a:off x="304799" y="3896920"/>
            <a:ext cx="1885951" cy="351230"/>
          </a:xfrm>
          <a:prstGeom prst="rect">
            <a:avLst/>
          </a:prstGeom>
          <a:noFill/>
        </p:spPr>
        <p:txBody>
          <a:bodyPr wrap="square" rtlCol="0">
            <a:spAutoFit/>
          </a:bodyPr>
          <a:lstStyle/>
          <a:p>
            <a:r>
              <a:rPr lang="en-US" sz="1600" dirty="0"/>
              <a:t>Combined Utility</a:t>
            </a:r>
          </a:p>
        </p:txBody>
      </p:sp>
    </p:spTree>
    <p:extLst>
      <p:ext uri="{BB962C8B-B14F-4D97-AF65-F5344CB8AC3E}">
        <p14:creationId xmlns:p14="http://schemas.microsoft.com/office/powerpoint/2010/main" val="34630168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barn(inVertical)">
                                      <p:cBhvr>
                                        <p:cTn id="7" dur="500"/>
                                        <p:tgtEl>
                                          <p:spTgt spid="205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5"/>
          <p:cNvSpPr txBox="1"/>
          <p:nvPr/>
        </p:nvSpPr>
        <p:spPr>
          <a:xfrm>
            <a:off x="304800" y="209550"/>
            <a:ext cx="4343400" cy="685800"/>
          </a:xfrm>
          <a:prstGeom prst="rect">
            <a:avLst/>
          </a:prstGeom>
          <a:noFill/>
          <a:ln>
            <a:noFill/>
          </a:ln>
        </p:spPr>
        <p:txBody>
          <a:bodyPr spcFirstLastPara="1" wrap="square" lIns="68569" tIns="68569" rIns="68569" bIns="68569" anchor="t" anchorCtr="0">
            <a:noAutofit/>
          </a:bodyPr>
          <a:lstStyle/>
          <a:p>
            <a:pPr>
              <a:buSzPts val="3000"/>
            </a:pPr>
            <a:r>
              <a:rPr lang="en" sz="2800" b="1" dirty="0">
                <a:solidFill>
                  <a:srgbClr val="000099"/>
                </a:solidFill>
              </a:rPr>
              <a:t>Introduction</a:t>
            </a:r>
            <a:endParaRPr sz="2800" b="1" dirty="0">
              <a:solidFill>
                <a:srgbClr val="000099"/>
              </a:solidFill>
            </a:endParaRPr>
          </a:p>
          <a:p>
            <a:pPr>
              <a:buSzPts val="3000"/>
            </a:pPr>
            <a:endParaRPr sz="2250" b="1" dirty="0"/>
          </a:p>
        </p:txBody>
      </p:sp>
      <p:sp>
        <p:nvSpPr>
          <p:cNvPr id="73" name="Google Shape;73;p15"/>
          <p:cNvSpPr txBox="1"/>
          <p:nvPr/>
        </p:nvSpPr>
        <p:spPr>
          <a:xfrm>
            <a:off x="253444" y="991800"/>
            <a:ext cx="5506425" cy="642375"/>
          </a:xfrm>
          <a:prstGeom prst="rect">
            <a:avLst/>
          </a:prstGeom>
          <a:noFill/>
          <a:ln>
            <a:noFill/>
          </a:ln>
        </p:spPr>
        <p:txBody>
          <a:bodyPr spcFirstLastPara="1" wrap="square" lIns="68569" tIns="68569" rIns="68569" bIns="68569" anchor="t" anchorCtr="0">
            <a:noAutofit/>
          </a:bodyPr>
          <a:lstStyle/>
          <a:p>
            <a:pPr>
              <a:buSzPts val="2000"/>
            </a:pPr>
            <a:endParaRPr sz="1500"/>
          </a:p>
        </p:txBody>
      </p:sp>
      <p:sp>
        <p:nvSpPr>
          <p:cNvPr id="76" name="Google Shape;76;p15"/>
          <p:cNvSpPr txBox="1"/>
          <p:nvPr/>
        </p:nvSpPr>
        <p:spPr>
          <a:xfrm>
            <a:off x="413325" y="1371600"/>
            <a:ext cx="2444175" cy="2400300"/>
          </a:xfrm>
          <a:prstGeom prst="rect">
            <a:avLst/>
          </a:prstGeom>
          <a:solidFill>
            <a:schemeClr val="accent4">
              <a:lumMod val="60000"/>
              <a:lumOff val="40000"/>
            </a:schemeClr>
          </a:solidFill>
          <a:ln>
            <a:solidFill>
              <a:schemeClr val="accent4"/>
            </a:solidFill>
          </a:ln>
        </p:spPr>
        <p:txBody>
          <a:bodyPr spcFirstLastPara="1" wrap="square" lIns="68569" tIns="68569" rIns="68569" bIns="68569" anchor="t" anchorCtr="0">
            <a:noAutofit/>
          </a:bodyPr>
          <a:lstStyle/>
          <a:p>
            <a:pPr>
              <a:buSzPts val="2000"/>
            </a:pPr>
            <a:endParaRPr sz="1500" b="1" dirty="0"/>
          </a:p>
          <a:p>
            <a:pPr algn="just">
              <a:lnSpc>
                <a:spcPct val="115000"/>
              </a:lnSpc>
              <a:spcBef>
                <a:spcPts val="525"/>
              </a:spcBef>
              <a:buClr>
                <a:schemeClr val="dk1"/>
              </a:buClr>
              <a:buSzPts val="1100"/>
            </a:pPr>
            <a:r>
              <a:rPr lang="en" sz="1500" dirty="0"/>
              <a:t>- Image processing</a:t>
            </a:r>
            <a:endParaRPr sz="1500" dirty="0"/>
          </a:p>
          <a:p>
            <a:pPr algn="just">
              <a:lnSpc>
                <a:spcPct val="115000"/>
              </a:lnSpc>
              <a:spcBef>
                <a:spcPts val="525"/>
              </a:spcBef>
              <a:buClr>
                <a:schemeClr val="dk1"/>
              </a:buClr>
              <a:buSzPts val="1100"/>
            </a:pPr>
            <a:r>
              <a:rPr lang="en" sz="1500" dirty="0"/>
              <a:t>- Face recognition</a:t>
            </a:r>
            <a:endParaRPr sz="1500" dirty="0"/>
          </a:p>
          <a:p>
            <a:pPr algn="just">
              <a:lnSpc>
                <a:spcPct val="115000"/>
              </a:lnSpc>
              <a:spcBef>
                <a:spcPts val="525"/>
              </a:spcBef>
              <a:buClr>
                <a:schemeClr val="dk1"/>
              </a:buClr>
              <a:buSzPts val="1100"/>
            </a:pPr>
            <a:r>
              <a:rPr lang="en" sz="1500" dirty="0"/>
              <a:t>- Text translation</a:t>
            </a:r>
            <a:endParaRPr sz="1500" dirty="0"/>
          </a:p>
          <a:p>
            <a:pPr algn="just">
              <a:lnSpc>
                <a:spcPct val="115000"/>
              </a:lnSpc>
              <a:spcBef>
                <a:spcPts val="525"/>
              </a:spcBef>
              <a:buClr>
                <a:schemeClr val="dk1"/>
              </a:buClr>
              <a:buSzPts val="1100"/>
            </a:pPr>
            <a:r>
              <a:rPr lang="en" sz="1500" dirty="0"/>
              <a:t>- </a:t>
            </a:r>
            <a:r>
              <a:rPr lang="en-US" sz="1500" dirty="0"/>
              <a:t>Real-time</a:t>
            </a:r>
            <a:r>
              <a:rPr lang="en" sz="1500" dirty="0"/>
              <a:t> multimedia </a:t>
            </a:r>
            <a:endParaRPr sz="1500" dirty="0"/>
          </a:p>
          <a:p>
            <a:pPr algn="just">
              <a:lnSpc>
                <a:spcPct val="115000"/>
              </a:lnSpc>
              <a:spcBef>
                <a:spcPts val="525"/>
              </a:spcBef>
              <a:buClr>
                <a:schemeClr val="dk1"/>
              </a:buClr>
              <a:buSzPts val="1100"/>
              <a:buFontTx/>
              <a:buChar char="-"/>
            </a:pPr>
            <a:r>
              <a:rPr lang="en" sz="1500" dirty="0"/>
              <a:t> Sensing</a:t>
            </a:r>
          </a:p>
          <a:p>
            <a:pPr algn="just">
              <a:lnSpc>
                <a:spcPct val="115000"/>
              </a:lnSpc>
              <a:spcBef>
                <a:spcPts val="525"/>
              </a:spcBef>
              <a:buClr>
                <a:schemeClr val="dk1"/>
              </a:buClr>
              <a:buSzPts val="1100"/>
              <a:buFontTx/>
              <a:buChar char="-"/>
            </a:pPr>
            <a:r>
              <a:rPr lang="en" sz="1500" dirty="0"/>
              <a:t> </a:t>
            </a:r>
            <a:r>
              <a:rPr lang="en-US" sz="1500" dirty="0"/>
              <a:t>Augmented Reality</a:t>
            </a:r>
            <a:endParaRPr lang="en" sz="1500" dirty="0"/>
          </a:p>
          <a:p>
            <a:pPr algn="just">
              <a:lnSpc>
                <a:spcPct val="115000"/>
              </a:lnSpc>
              <a:spcBef>
                <a:spcPts val="525"/>
              </a:spcBef>
              <a:buClr>
                <a:schemeClr val="dk1"/>
              </a:buClr>
              <a:buSzPts val="1100"/>
              <a:buFontTx/>
              <a:buChar char="-"/>
            </a:pPr>
            <a:endParaRPr sz="1500" dirty="0"/>
          </a:p>
          <a:p>
            <a:pPr marL="342900">
              <a:buSzPts val="2000"/>
            </a:pPr>
            <a:r>
              <a:rPr lang="en" sz="1500" b="1" dirty="0"/>
              <a:t> </a:t>
            </a:r>
            <a:endParaRPr sz="1500" b="1" dirty="0"/>
          </a:p>
          <a:p>
            <a:pPr>
              <a:buSzPts val="2000"/>
            </a:pPr>
            <a:endParaRPr sz="1500" b="1" dirty="0"/>
          </a:p>
        </p:txBody>
      </p:sp>
      <p:pic>
        <p:nvPicPr>
          <p:cNvPr id="8" name="Picture 7" descr="Mobile-App.png"/>
          <p:cNvPicPr>
            <a:picLocks noChangeAspect="1"/>
          </p:cNvPicPr>
          <p:nvPr/>
        </p:nvPicPr>
        <p:blipFill>
          <a:blip r:embed="rId4"/>
          <a:stretch>
            <a:fillRect/>
          </a:stretch>
        </p:blipFill>
        <p:spPr>
          <a:xfrm>
            <a:off x="3354716" y="1600200"/>
            <a:ext cx="3046856" cy="2114550"/>
          </a:xfrm>
          <a:prstGeom prst="rect">
            <a:avLst/>
          </a:prstGeom>
        </p:spPr>
      </p:pic>
      <p:sp>
        <p:nvSpPr>
          <p:cNvPr id="9" name="TextBox 8"/>
          <p:cNvSpPr txBox="1"/>
          <p:nvPr/>
        </p:nvSpPr>
        <p:spPr>
          <a:xfrm>
            <a:off x="704850" y="1047750"/>
            <a:ext cx="1885950" cy="323165"/>
          </a:xfrm>
          <a:prstGeom prst="rect">
            <a:avLst/>
          </a:prstGeom>
          <a:solidFill>
            <a:srgbClr val="0070C0"/>
          </a:solidFill>
        </p:spPr>
        <p:txBody>
          <a:bodyPr wrap="square" rtlCol="0">
            <a:spAutoFit/>
          </a:bodyPr>
          <a:lstStyle/>
          <a:p>
            <a:r>
              <a:rPr lang="en-US" sz="1500" dirty="0"/>
              <a:t>     Applications</a:t>
            </a:r>
          </a:p>
        </p:txBody>
      </p:sp>
      <p:sp>
        <p:nvSpPr>
          <p:cNvPr id="10" name="Slide Number Placeholder 9"/>
          <p:cNvSpPr>
            <a:spLocks noGrp="1"/>
          </p:cNvSpPr>
          <p:nvPr>
            <p:ph type="sldNum" idx="12"/>
          </p:nvPr>
        </p:nvSpPr>
        <p:spPr/>
        <p:txBody>
          <a:bodyPr/>
          <a:lstStyle/>
          <a:p>
            <a:fld id="{00000000-1234-1234-1234-123412341234}" type="slidenum">
              <a:rPr lang="en" smtClean="0"/>
              <a:pPr/>
              <a:t>3</a:t>
            </a:fld>
            <a:endParaRPr lang="en"/>
          </a:p>
        </p:txBody>
      </p:sp>
      <p:graphicFrame>
        <p:nvGraphicFramePr>
          <p:cNvPr id="4" name="Chart 3">
            <a:extLst>
              <a:ext uri="{FF2B5EF4-FFF2-40B4-BE49-F238E27FC236}">
                <a16:creationId xmlns:a16="http://schemas.microsoft.com/office/drawing/2014/main" id="{F073FDCE-9AB2-4F74-A90D-8D03C0595A54}"/>
              </a:ext>
            </a:extLst>
          </p:cNvPr>
          <p:cNvGraphicFramePr/>
          <p:nvPr>
            <p:extLst>
              <p:ext uri="{D42A27DB-BD31-4B8C-83A1-F6EECF244321}">
                <p14:modId xmlns:p14="http://schemas.microsoft.com/office/powerpoint/2010/main" val="525194668"/>
              </p:ext>
            </p:extLst>
          </p:nvPr>
        </p:nvGraphicFramePr>
        <p:xfrm>
          <a:off x="2971800" y="1485900"/>
          <a:ext cx="3526058" cy="2400300"/>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a:extLst>
              <a:ext uri="{FF2B5EF4-FFF2-40B4-BE49-F238E27FC236}">
                <a16:creationId xmlns:a16="http://schemas.microsoft.com/office/drawing/2014/main" id="{EFC0AA48-46E7-45F5-9799-A875A22C4B9B}"/>
              </a:ext>
            </a:extLst>
          </p:cNvPr>
          <p:cNvSpPr txBox="1"/>
          <p:nvPr/>
        </p:nvSpPr>
        <p:spPr>
          <a:xfrm>
            <a:off x="4080511" y="3712517"/>
            <a:ext cx="1939289" cy="253916"/>
          </a:xfrm>
          <a:prstGeom prst="rect">
            <a:avLst/>
          </a:prstGeom>
          <a:noFill/>
        </p:spPr>
        <p:txBody>
          <a:bodyPr wrap="square" rtlCol="0">
            <a:spAutoFit/>
          </a:bodyPr>
          <a:lstStyle/>
          <a:p>
            <a:r>
              <a:rPr lang="en-US" sz="1050" dirty="0"/>
              <a:t>Fig: Application Downloaded</a:t>
            </a:r>
          </a:p>
        </p:txBody>
      </p:sp>
      <p:sp>
        <p:nvSpPr>
          <p:cNvPr id="7" name="TextBox 6">
            <a:extLst>
              <a:ext uri="{FF2B5EF4-FFF2-40B4-BE49-F238E27FC236}">
                <a16:creationId xmlns:a16="http://schemas.microsoft.com/office/drawing/2014/main" id="{C9E8AF4A-F82A-4B2F-8539-957E34DDE10B}"/>
              </a:ext>
            </a:extLst>
          </p:cNvPr>
          <p:cNvSpPr txBox="1"/>
          <p:nvPr/>
        </p:nvSpPr>
        <p:spPr>
          <a:xfrm>
            <a:off x="990600" y="4476750"/>
            <a:ext cx="5512777" cy="507831"/>
          </a:xfrm>
          <a:prstGeom prst="rect">
            <a:avLst/>
          </a:prstGeom>
          <a:noFill/>
        </p:spPr>
        <p:txBody>
          <a:bodyPr wrap="square" rtlCol="0">
            <a:spAutoFit/>
          </a:bodyPr>
          <a:lstStyle/>
          <a:p>
            <a:r>
              <a:rPr lang="en-US" sz="900" dirty="0"/>
              <a:t>[*] “Mobile App Usage Overview”, Access Date: 22 January, 2022, Available:  </a:t>
            </a:r>
            <a:r>
              <a:rPr lang="en-US" sz="900" dirty="0">
                <a:hlinkClick r:id="rId6"/>
              </a:rPr>
              <a:t>https://www.statista.com/statistics/266488/forecast-of-mobile-app-downloads/</a:t>
            </a:r>
            <a:endParaRPr lang="en-US" sz="900" dirty="0"/>
          </a:p>
          <a:p>
            <a:endParaRPr lang="en-US" sz="9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5"/>
        <p:cNvGrpSpPr/>
        <p:nvPr/>
      </p:nvGrpSpPr>
      <p:grpSpPr>
        <a:xfrm>
          <a:off x="0" y="0"/>
          <a:ext cx="0" cy="0"/>
          <a:chOff x="0" y="0"/>
          <a:chExt cx="0" cy="0"/>
        </a:xfrm>
      </p:grpSpPr>
      <p:sp>
        <p:nvSpPr>
          <p:cNvPr id="238" name="Google Shape;238;p31"/>
          <p:cNvSpPr txBox="1"/>
          <p:nvPr/>
        </p:nvSpPr>
        <p:spPr>
          <a:xfrm>
            <a:off x="4140056" y="3722156"/>
            <a:ext cx="2555775" cy="337500"/>
          </a:xfrm>
          <a:prstGeom prst="rect">
            <a:avLst/>
          </a:prstGeom>
          <a:noFill/>
          <a:ln>
            <a:noFill/>
          </a:ln>
        </p:spPr>
        <p:txBody>
          <a:bodyPr spcFirstLastPara="1" wrap="square" lIns="68569" tIns="68569" rIns="68569" bIns="68569" anchor="t" anchorCtr="0">
            <a:noAutofit/>
          </a:bodyPr>
          <a:lstStyle/>
          <a:p>
            <a:pPr>
              <a:buSzPts val="1400"/>
            </a:pPr>
            <a:endParaRPr sz="1050"/>
          </a:p>
        </p:txBody>
      </p:sp>
      <p:sp>
        <p:nvSpPr>
          <p:cNvPr id="239" name="Google Shape;239;p31"/>
          <p:cNvSpPr txBox="1"/>
          <p:nvPr/>
        </p:nvSpPr>
        <p:spPr>
          <a:xfrm>
            <a:off x="278681" y="1295662"/>
            <a:ext cx="6113925" cy="3104888"/>
          </a:xfrm>
          <a:prstGeom prst="rect">
            <a:avLst/>
          </a:prstGeom>
          <a:noFill/>
          <a:ln>
            <a:noFill/>
          </a:ln>
        </p:spPr>
        <p:txBody>
          <a:bodyPr spcFirstLastPara="1" wrap="square" lIns="68569" tIns="68569" rIns="68569" bIns="68569" anchor="t" anchorCtr="0">
            <a:noAutofit/>
          </a:bodyPr>
          <a:lstStyle/>
          <a:p>
            <a:pPr>
              <a:buSzPts val="2000"/>
            </a:pPr>
            <a:endParaRPr sz="1500" b="1"/>
          </a:p>
        </p:txBody>
      </p:sp>
      <p:pic>
        <p:nvPicPr>
          <p:cNvPr id="5122" name="Picture 2"/>
          <p:cNvPicPr>
            <a:picLocks noChangeAspect="1" noChangeArrowheads="1"/>
          </p:cNvPicPr>
          <p:nvPr/>
        </p:nvPicPr>
        <p:blipFill>
          <a:blip r:embed="rId4"/>
          <a:srcRect/>
          <a:stretch>
            <a:fillRect/>
          </a:stretch>
        </p:blipFill>
        <p:spPr bwMode="auto">
          <a:xfrm>
            <a:off x="373856" y="1308422"/>
            <a:ext cx="6110288" cy="2757488"/>
          </a:xfrm>
          <a:prstGeom prst="rect">
            <a:avLst/>
          </a:prstGeom>
          <a:noFill/>
          <a:ln w="9525">
            <a:noFill/>
            <a:miter lim="800000"/>
            <a:headEnd/>
            <a:tailEnd/>
          </a:ln>
          <a:effectLst/>
        </p:spPr>
      </p:pic>
      <p:sp>
        <p:nvSpPr>
          <p:cNvPr id="10" name="Rectangle 9"/>
          <p:cNvSpPr/>
          <p:nvPr/>
        </p:nvSpPr>
        <p:spPr>
          <a:xfrm>
            <a:off x="628650" y="2228850"/>
            <a:ext cx="3714750" cy="514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p:cNvSpPr/>
          <p:nvPr/>
        </p:nvSpPr>
        <p:spPr>
          <a:xfrm>
            <a:off x="628650" y="2800350"/>
            <a:ext cx="3714750" cy="9715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Slide Number Placeholder 8"/>
          <p:cNvSpPr>
            <a:spLocks noGrp="1"/>
          </p:cNvSpPr>
          <p:nvPr>
            <p:ph type="sldNum" idx="12"/>
          </p:nvPr>
        </p:nvSpPr>
        <p:spPr/>
        <p:txBody>
          <a:bodyPr/>
          <a:lstStyle/>
          <a:p>
            <a:fld id="{00000000-1234-1234-1234-123412341234}" type="slidenum">
              <a:rPr lang="en" smtClean="0"/>
              <a:pPr/>
              <a:t>30</a:t>
            </a:fld>
            <a:endParaRPr lang="en"/>
          </a:p>
        </p:txBody>
      </p:sp>
      <p:sp>
        <p:nvSpPr>
          <p:cNvPr id="5" name="TextBox 4">
            <a:extLst>
              <a:ext uri="{FF2B5EF4-FFF2-40B4-BE49-F238E27FC236}">
                <a16:creationId xmlns:a16="http://schemas.microsoft.com/office/drawing/2014/main" id="{882EC7F5-0C84-4054-BB53-DDB0966824C3}"/>
              </a:ext>
            </a:extLst>
          </p:cNvPr>
          <p:cNvSpPr txBox="1"/>
          <p:nvPr/>
        </p:nvSpPr>
        <p:spPr>
          <a:xfrm>
            <a:off x="5105400" y="2419350"/>
            <a:ext cx="1768022" cy="307777"/>
          </a:xfrm>
          <a:prstGeom prst="rect">
            <a:avLst/>
          </a:prstGeom>
          <a:solidFill>
            <a:srgbClr val="00B0F0">
              <a:alpha val="70000"/>
            </a:srgbClr>
          </a:solidFill>
          <a:ln w="19050">
            <a:solidFill>
              <a:srgbClr val="000099"/>
            </a:solidFill>
          </a:ln>
        </p:spPr>
        <p:txBody>
          <a:bodyPr wrap="square" rtlCol="0">
            <a:spAutoFit/>
          </a:bodyPr>
          <a:lstStyle/>
          <a:p>
            <a:r>
              <a:rPr lang="en-US" dirty="0"/>
              <a:t>Number of Workers</a:t>
            </a:r>
          </a:p>
        </p:txBody>
      </p:sp>
      <p:sp>
        <p:nvSpPr>
          <p:cNvPr id="16" name="Google Shape;236;p31">
            <a:extLst>
              <a:ext uri="{FF2B5EF4-FFF2-40B4-BE49-F238E27FC236}">
                <a16:creationId xmlns:a16="http://schemas.microsoft.com/office/drawing/2014/main" id="{603EF2BF-2915-4158-9C22-36FDB7E04C18}"/>
              </a:ext>
            </a:extLst>
          </p:cNvPr>
          <p:cNvSpPr txBox="1"/>
          <p:nvPr/>
        </p:nvSpPr>
        <p:spPr>
          <a:xfrm>
            <a:off x="228600" y="285751"/>
            <a:ext cx="4901512" cy="502724"/>
          </a:xfrm>
          <a:prstGeom prst="rect">
            <a:avLst/>
          </a:prstGeom>
          <a:noFill/>
          <a:ln>
            <a:noFill/>
          </a:ln>
        </p:spPr>
        <p:txBody>
          <a:bodyPr spcFirstLastPara="1" wrap="square" lIns="68569" tIns="68569" rIns="68569" bIns="68569" anchor="t" anchorCtr="0">
            <a:noAutofit/>
          </a:bodyPr>
          <a:lstStyle/>
          <a:p>
            <a:pPr>
              <a:buSzPts val="3000"/>
            </a:pPr>
            <a:r>
              <a:rPr lang="en" sz="2800" b="1" dirty="0">
                <a:solidFill>
                  <a:srgbClr val="000099"/>
                </a:solidFill>
              </a:rPr>
              <a:t>Worker Selection (3/3)</a:t>
            </a:r>
            <a:endParaRPr sz="2800" b="1" dirty="0">
              <a:solidFill>
                <a:srgbClr val="000099"/>
              </a:solidFill>
            </a:endParaRPr>
          </a:p>
          <a:p>
            <a:pPr>
              <a:buSzPts val="3000"/>
            </a:pPr>
            <a:endParaRPr b="1" dirty="0">
              <a:solidFill>
                <a:srgbClr val="000099"/>
              </a:solidFill>
            </a:endParaRPr>
          </a:p>
        </p:txBody>
      </p:sp>
      <p:pic>
        <p:nvPicPr>
          <p:cNvPr id="11" name="Picture 10">
            <a:extLst>
              <a:ext uri="{FF2B5EF4-FFF2-40B4-BE49-F238E27FC236}">
                <a16:creationId xmlns:a16="http://schemas.microsoft.com/office/drawing/2014/main" id="{4AA20763-4918-4AC2-82B6-5515A170517B}"/>
              </a:ext>
            </a:extLst>
          </p:cNvPr>
          <p:cNvPicPr>
            <a:picLocks noChangeAspect="1"/>
          </p:cNvPicPr>
          <p:nvPr/>
        </p:nvPicPr>
        <p:blipFill>
          <a:blip r:embed="rId5"/>
          <a:stretch>
            <a:fillRect/>
          </a:stretch>
        </p:blipFill>
        <p:spPr>
          <a:xfrm>
            <a:off x="4419600" y="1885950"/>
            <a:ext cx="762000" cy="363991"/>
          </a:xfrm>
          <a:prstGeom prst="rect">
            <a:avLst/>
          </a:prstGeom>
          <a:ln w="31750">
            <a:solidFill>
              <a:srgbClr val="000099"/>
            </a:solidFill>
          </a:ln>
        </p:spPr>
      </p:pic>
      <p:cxnSp>
        <p:nvCxnSpPr>
          <p:cNvPr id="14" name="Connector: Elbow 13">
            <a:extLst>
              <a:ext uri="{FF2B5EF4-FFF2-40B4-BE49-F238E27FC236}">
                <a16:creationId xmlns:a16="http://schemas.microsoft.com/office/drawing/2014/main" id="{C0EBFA84-038E-47F1-84E7-0020840D8A9E}"/>
              </a:ext>
            </a:extLst>
          </p:cNvPr>
          <p:cNvCxnSpPr>
            <a:cxnSpLocks/>
          </p:cNvCxnSpPr>
          <p:nvPr/>
        </p:nvCxnSpPr>
        <p:spPr>
          <a:xfrm rot="16200000" flipH="1">
            <a:off x="4817596" y="2231362"/>
            <a:ext cx="399592" cy="281184"/>
          </a:xfrm>
          <a:prstGeom prst="bentConnector3">
            <a:avLst>
              <a:gd name="adj1" fmla="val 100478"/>
            </a:avLst>
          </a:prstGeom>
          <a:ln w="31750">
            <a:solidFill>
              <a:srgbClr val="000099"/>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5"/>
        <p:cNvGrpSpPr/>
        <p:nvPr/>
      </p:nvGrpSpPr>
      <p:grpSpPr>
        <a:xfrm>
          <a:off x="0" y="0"/>
          <a:ext cx="0" cy="0"/>
          <a:chOff x="0" y="0"/>
          <a:chExt cx="0" cy="0"/>
        </a:xfrm>
      </p:grpSpPr>
      <p:sp>
        <p:nvSpPr>
          <p:cNvPr id="236" name="Google Shape;236;p31"/>
          <p:cNvSpPr txBox="1"/>
          <p:nvPr/>
        </p:nvSpPr>
        <p:spPr>
          <a:xfrm>
            <a:off x="238555" y="285750"/>
            <a:ext cx="5857445" cy="564075"/>
          </a:xfrm>
          <a:prstGeom prst="rect">
            <a:avLst/>
          </a:prstGeom>
          <a:noFill/>
          <a:ln>
            <a:noFill/>
          </a:ln>
        </p:spPr>
        <p:txBody>
          <a:bodyPr spcFirstLastPara="1" wrap="square" lIns="68569" tIns="68569" rIns="68569" bIns="68569" anchor="t" anchorCtr="0">
            <a:noAutofit/>
          </a:bodyPr>
          <a:lstStyle/>
          <a:p>
            <a:pPr>
              <a:buSzPts val="3000"/>
            </a:pPr>
            <a:r>
              <a:rPr lang="en" sz="2800" b="1" dirty="0">
                <a:solidFill>
                  <a:srgbClr val="000099"/>
                </a:solidFill>
              </a:rPr>
              <a:t>Payment policy for workers (1/2)</a:t>
            </a:r>
            <a:endParaRPr sz="2800" b="1" dirty="0">
              <a:solidFill>
                <a:srgbClr val="000099"/>
              </a:solidFill>
            </a:endParaRPr>
          </a:p>
          <a:p>
            <a:pPr>
              <a:buSzPts val="3000"/>
            </a:pPr>
            <a:endParaRPr sz="2250" b="1" dirty="0"/>
          </a:p>
        </p:txBody>
      </p:sp>
      <p:sp>
        <p:nvSpPr>
          <p:cNvPr id="239" name="Google Shape;239;p31"/>
          <p:cNvSpPr txBox="1"/>
          <p:nvPr/>
        </p:nvSpPr>
        <p:spPr>
          <a:xfrm>
            <a:off x="278681" y="1295662"/>
            <a:ext cx="6113925" cy="3104888"/>
          </a:xfrm>
          <a:prstGeom prst="rect">
            <a:avLst/>
          </a:prstGeom>
          <a:noFill/>
          <a:ln>
            <a:noFill/>
          </a:ln>
        </p:spPr>
        <p:txBody>
          <a:bodyPr spcFirstLastPara="1" wrap="square" lIns="68569" tIns="68569" rIns="68569" bIns="68569" anchor="t" anchorCtr="0">
            <a:noAutofit/>
          </a:bodyPr>
          <a:lstStyle/>
          <a:p>
            <a:pPr marL="342900" indent="-266700">
              <a:buClr>
                <a:srgbClr val="0000FF"/>
              </a:buClr>
              <a:buSzPts val="2000"/>
            </a:pPr>
            <a:r>
              <a:rPr lang="en" sz="1500" dirty="0">
                <a:solidFill>
                  <a:srgbClr val="0000FF"/>
                </a:solidFill>
              </a:rPr>
              <a:t>Quality deviation of a task</a:t>
            </a:r>
            <a:endParaRPr sz="1500" dirty="0">
              <a:solidFill>
                <a:srgbClr val="0000FF"/>
              </a:solidFill>
            </a:endParaRPr>
          </a:p>
          <a:p>
            <a:pPr algn="just">
              <a:lnSpc>
                <a:spcPct val="115000"/>
              </a:lnSpc>
            </a:pPr>
            <a:endParaRPr lang="en-US" sz="1500" dirty="0">
              <a:solidFill>
                <a:schemeClr val="dk1"/>
              </a:solidFill>
            </a:endParaRPr>
          </a:p>
          <a:p>
            <a:pPr algn="just">
              <a:lnSpc>
                <a:spcPct val="115000"/>
              </a:lnSpc>
            </a:pPr>
            <a:endParaRPr lang="en-US" sz="1500" dirty="0">
              <a:solidFill>
                <a:schemeClr val="dk1"/>
              </a:solidFill>
            </a:endParaRPr>
          </a:p>
          <a:p>
            <a:pPr algn="just">
              <a:lnSpc>
                <a:spcPct val="115000"/>
              </a:lnSpc>
            </a:pPr>
            <a:endParaRPr lang="en-US" sz="1500" dirty="0">
              <a:solidFill>
                <a:schemeClr val="dk1"/>
              </a:solidFill>
            </a:endParaRPr>
          </a:p>
          <a:p>
            <a:pPr algn="just">
              <a:lnSpc>
                <a:spcPct val="115000"/>
              </a:lnSpc>
            </a:pPr>
            <a:r>
              <a:rPr lang="en-US" sz="1500" dirty="0">
                <a:solidFill>
                  <a:srgbClr val="3333FF"/>
                </a:solidFill>
              </a:rPr>
              <a:t>Final payment of worker</a:t>
            </a:r>
            <a:endParaRPr sz="1500" dirty="0">
              <a:solidFill>
                <a:srgbClr val="3333FF"/>
              </a:solidFill>
            </a:endParaRPr>
          </a:p>
          <a:p>
            <a:pPr algn="just">
              <a:lnSpc>
                <a:spcPct val="115000"/>
              </a:lnSpc>
              <a:spcBef>
                <a:spcPts val="525"/>
              </a:spcBef>
              <a:buSzPts val="2000"/>
            </a:pPr>
            <a:endParaRPr sz="1500" dirty="0">
              <a:solidFill>
                <a:schemeClr val="dk1"/>
              </a:solidFill>
            </a:endParaRPr>
          </a:p>
          <a:p>
            <a:pPr algn="just">
              <a:lnSpc>
                <a:spcPct val="115000"/>
              </a:lnSpc>
              <a:spcBef>
                <a:spcPts val="525"/>
              </a:spcBef>
              <a:buSzPts val="2000"/>
            </a:pPr>
            <a:endParaRPr sz="1500" dirty="0"/>
          </a:p>
          <a:p>
            <a:pPr marL="342900" indent="-266700">
              <a:buSzPts val="2000"/>
            </a:pPr>
            <a:r>
              <a:rPr lang="en-US" sz="1500" dirty="0">
                <a:solidFill>
                  <a:srgbClr val="0000FF"/>
                </a:solidFill>
              </a:rPr>
              <a:t>   </a:t>
            </a:r>
            <a:endParaRPr lang="en-US" sz="1500" b="1" dirty="0"/>
          </a:p>
          <a:p>
            <a:pPr>
              <a:buSzPts val="2000"/>
            </a:pPr>
            <a:endParaRPr sz="1500" b="1" dirty="0"/>
          </a:p>
        </p:txBody>
      </p:sp>
      <p:cxnSp>
        <p:nvCxnSpPr>
          <p:cNvPr id="24" name="Shape 23"/>
          <p:cNvCxnSpPr/>
          <p:nvPr/>
        </p:nvCxnSpPr>
        <p:spPr>
          <a:xfrm rot="5400000" flipH="1" flipV="1">
            <a:off x="2787289" y="1091839"/>
            <a:ext cx="139307" cy="1448915"/>
          </a:xfrm>
          <a:prstGeom prst="bentConnector2">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3543300" y="1655117"/>
            <a:ext cx="2171700" cy="307777"/>
          </a:xfrm>
          <a:prstGeom prst="rect">
            <a:avLst/>
          </a:prstGeom>
          <a:solidFill>
            <a:srgbClr val="92D050">
              <a:alpha val="70000"/>
            </a:srgbClr>
          </a:solidFill>
          <a:ln w="19050">
            <a:solidFill>
              <a:srgbClr val="00B050"/>
            </a:solidFill>
          </a:ln>
        </p:spPr>
        <p:txBody>
          <a:bodyPr wrap="square" rtlCol="0">
            <a:spAutoFit/>
          </a:bodyPr>
          <a:lstStyle/>
          <a:p>
            <a:r>
              <a:rPr lang="en-US" dirty="0"/>
              <a:t>Estimated value of a task</a:t>
            </a:r>
          </a:p>
        </p:txBody>
      </p:sp>
      <p:sp>
        <p:nvSpPr>
          <p:cNvPr id="29" name="TextBox 28"/>
          <p:cNvSpPr txBox="1"/>
          <p:nvPr/>
        </p:nvSpPr>
        <p:spPr>
          <a:xfrm>
            <a:off x="4629150" y="2571750"/>
            <a:ext cx="1257300" cy="253916"/>
          </a:xfrm>
          <a:prstGeom prst="rect">
            <a:avLst/>
          </a:prstGeom>
          <a:noFill/>
        </p:spPr>
        <p:txBody>
          <a:bodyPr wrap="square" rtlCol="0">
            <a:spAutoFit/>
          </a:bodyPr>
          <a:lstStyle/>
          <a:p>
            <a:endParaRPr lang="en-US" sz="1050" dirty="0"/>
          </a:p>
        </p:txBody>
      </p:sp>
      <p:sp>
        <p:nvSpPr>
          <p:cNvPr id="33" name="TextBox 32"/>
          <p:cNvSpPr txBox="1"/>
          <p:nvPr/>
        </p:nvSpPr>
        <p:spPr>
          <a:xfrm>
            <a:off x="3810000" y="2013034"/>
            <a:ext cx="1828800" cy="307777"/>
          </a:xfrm>
          <a:prstGeom prst="rect">
            <a:avLst/>
          </a:prstGeom>
          <a:solidFill>
            <a:srgbClr val="92D050">
              <a:alpha val="70000"/>
            </a:srgbClr>
          </a:solidFill>
          <a:ln w="19050">
            <a:solidFill>
              <a:srgbClr val="00B050"/>
            </a:solidFill>
          </a:ln>
        </p:spPr>
        <p:txBody>
          <a:bodyPr wrap="square" rtlCol="0">
            <a:spAutoFit/>
          </a:bodyPr>
          <a:lstStyle/>
          <a:p>
            <a:r>
              <a:rPr lang="en-US" dirty="0"/>
              <a:t>True value of a task</a:t>
            </a:r>
          </a:p>
        </p:txBody>
      </p:sp>
      <p:pic>
        <p:nvPicPr>
          <p:cNvPr id="9218" name="Picture 2"/>
          <p:cNvPicPr>
            <a:picLocks noChangeAspect="1" noChangeArrowheads="1"/>
          </p:cNvPicPr>
          <p:nvPr/>
        </p:nvPicPr>
        <p:blipFill>
          <a:blip r:embed="rId4"/>
          <a:srcRect/>
          <a:stretch>
            <a:fillRect/>
          </a:stretch>
        </p:blipFill>
        <p:spPr bwMode="auto">
          <a:xfrm>
            <a:off x="1371599" y="1899546"/>
            <a:ext cx="1580735" cy="327289"/>
          </a:xfrm>
          <a:prstGeom prst="rect">
            <a:avLst/>
          </a:prstGeom>
          <a:noFill/>
          <a:ln w="9525">
            <a:noFill/>
            <a:miter lim="800000"/>
            <a:headEnd/>
            <a:tailEnd/>
          </a:ln>
          <a:effectLst/>
        </p:spPr>
      </p:pic>
      <p:cxnSp>
        <p:nvCxnSpPr>
          <p:cNvPr id="19" name="Shape 18"/>
          <p:cNvCxnSpPr>
            <a:cxnSpLocks/>
          </p:cNvCxnSpPr>
          <p:nvPr/>
        </p:nvCxnSpPr>
        <p:spPr>
          <a:xfrm flipV="1">
            <a:off x="2875958" y="2089234"/>
            <a:ext cx="934042" cy="1522"/>
          </a:xfrm>
          <a:prstGeom prst="bentConnector3">
            <a:avLst>
              <a:gd name="adj1" fmla="val 50000"/>
            </a:avLst>
          </a:prstGeom>
          <a:ln>
            <a:headEnd type="arrow"/>
            <a:tailEnd type="arrow"/>
          </a:ln>
        </p:spPr>
        <p:style>
          <a:lnRef idx="2">
            <a:schemeClr val="dk1"/>
          </a:lnRef>
          <a:fillRef idx="0">
            <a:schemeClr val="dk1"/>
          </a:fillRef>
          <a:effectRef idx="1">
            <a:schemeClr val="dk1"/>
          </a:effectRef>
          <a:fontRef idx="minor">
            <a:schemeClr val="tx1"/>
          </a:fontRef>
        </p:style>
      </p:cxnSp>
      <p:pic>
        <p:nvPicPr>
          <p:cNvPr id="9219" name="Picture 3"/>
          <p:cNvPicPr>
            <a:picLocks noChangeAspect="1" noChangeArrowheads="1"/>
          </p:cNvPicPr>
          <p:nvPr/>
        </p:nvPicPr>
        <p:blipFill>
          <a:blip r:embed="rId5"/>
          <a:srcRect/>
          <a:stretch>
            <a:fillRect/>
          </a:stretch>
        </p:blipFill>
        <p:spPr bwMode="auto">
          <a:xfrm>
            <a:off x="1371599" y="2647950"/>
            <a:ext cx="3196349" cy="901535"/>
          </a:xfrm>
          <a:prstGeom prst="rect">
            <a:avLst/>
          </a:prstGeom>
          <a:noFill/>
          <a:ln w="9525">
            <a:noFill/>
            <a:miter lim="800000"/>
            <a:headEnd/>
            <a:tailEnd/>
          </a:ln>
          <a:effectLst/>
        </p:spPr>
      </p:pic>
      <p:sp>
        <p:nvSpPr>
          <p:cNvPr id="12" name="Slide Number Placeholder 11"/>
          <p:cNvSpPr>
            <a:spLocks noGrp="1"/>
          </p:cNvSpPr>
          <p:nvPr>
            <p:ph type="sldNum" idx="12"/>
          </p:nvPr>
        </p:nvSpPr>
        <p:spPr/>
        <p:txBody>
          <a:bodyPr/>
          <a:lstStyle/>
          <a:p>
            <a:fld id="{00000000-1234-1234-1234-123412341234}" type="slidenum">
              <a:rPr lang="en" smtClean="0"/>
              <a:pPr/>
              <a:t>31</a:t>
            </a:fld>
            <a:endParaRPr lang="en"/>
          </a:p>
        </p:txBody>
      </p:sp>
      <p:cxnSp>
        <p:nvCxnSpPr>
          <p:cNvPr id="13" name="Shape 23">
            <a:extLst>
              <a:ext uri="{FF2B5EF4-FFF2-40B4-BE49-F238E27FC236}">
                <a16:creationId xmlns:a16="http://schemas.microsoft.com/office/drawing/2014/main" id="{724B650E-3047-488E-8E77-0AFAC751018A}"/>
              </a:ext>
            </a:extLst>
          </p:cNvPr>
          <p:cNvCxnSpPr>
            <a:cxnSpLocks/>
          </p:cNvCxnSpPr>
          <p:nvPr/>
        </p:nvCxnSpPr>
        <p:spPr>
          <a:xfrm flipV="1">
            <a:off x="2667000" y="2622943"/>
            <a:ext cx="2249015" cy="253607"/>
          </a:xfrm>
          <a:prstGeom prst="bentConnector3">
            <a:avLst>
              <a:gd name="adj1" fmla="val 3994"/>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9EA0D5A6-457F-4728-8E73-00EFDA7E1B1C}"/>
              </a:ext>
            </a:extLst>
          </p:cNvPr>
          <p:cNvSpPr txBox="1"/>
          <p:nvPr/>
        </p:nvSpPr>
        <p:spPr>
          <a:xfrm>
            <a:off x="4953000" y="2495550"/>
            <a:ext cx="1275234" cy="307777"/>
          </a:xfrm>
          <a:prstGeom prst="rect">
            <a:avLst/>
          </a:prstGeom>
          <a:solidFill>
            <a:srgbClr val="92D050">
              <a:alpha val="70000"/>
            </a:srgbClr>
          </a:solidFill>
          <a:ln w="19050">
            <a:solidFill>
              <a:srgbClr val="00B050"/>
            </a:solidFill>
          </a:ln>
        </p:spPr>
        <p:txBody>
          <a:bodyPr wrap="square" rtlCol="0">
            <a:spAutoFit/>
          </a:bodyPr>
          <a:lstStyle/>
          <a:p>
            <a:r>
              <a:rPr lang="en-US" dirty="0"/>
              <a:t>Reward Point</a:t>
            </a:r>
          </a:p>
        </p:txBody>
      </p:sp>
      <p:cxnSp>
        <p:nvCxnSpPr>
          <p:cNvPr id="15" name="Connector: Elbow 14">
            <a:extLst>
              <a:ext uri="{FF2B5EF4-FFF2-40B4-BE49-F238E27FC236}">
                <a16:creationId xmlns:a16="http://schemas.microsoft.com/office/drawing/2014/main" id="{C0B9AA8D-6C79-42C6-B1B4-68F0D73C4EC5}"/>
              </a:ext>
            </a:extLst>
          </p:cNvPr>
          <p:cNvCxnSpPr>
            <a:cxnSpLocks/>
          </p:cNvCxnSpPr>
          <p:nvPr/>
        </p:nvCxnSpPr>
        <p:spPr>
          <a:xfrm rot="10800000" flipV="1">
            <a:off x="1465737" y="3105150"/>
            <a:ext cx="648814" cy="424475"/>
          </a:xfrm>
          <a:prstGeom prst="bentConnector3">
            <a:avLst>
              <a:gd name="adj1" fmla="val 26511"/>
            </a:avLst>
          </a:prstGeom>
          <a:ln>
            <a:tailEnd type="triangle"/>
          </a:ln>
        </p:spPr>
        <p:style>
          <a:lnRef idx="2">
            <a:schemeClr val="dk1"/>
          </a:lnRef>
          <a:fillRef idx="0">
            <a:schemeClr val="dk1"/>
          </a:fillRef>
          <a:effectRef idx="1">
            <a:schemeClr val="dk1"/>
          </a:effectRef>
          <a:fontRef idx="minor">
            <a:schemeClr val="tx1"/>
          </a:fontRef>
        </p:style>
      </p:cxnSp>
      <p:sp>
        <p:nvSpPr>
          <p:cNvPr id="31" name="TextBox 30">
            <a:extLst>
              <a:ext uri="{FF2B5EF4-FFF2-40B4-BE49-F238E27FC236}">
                <a16:creationId xmlns:a16="http://schemas.microsoft.com/office/drawing/2014/main" id="{5AABBE73-1C13-4A83-815D-94BC0D003C4B}"/>
              </a:ext>
            </a:extLst>
          </p:cNvPr>
          <p:cNvSpPr txBox="1"/>
          <p:nvPr/>
        </p:nvSpPr>
        <p:spPr>
          <a:xfrm>
            <a:off x="76200" y="3409950"/>
            <a:ext cx="1371600" cy="307777"/>
          </a:xfrm>
          <a:prstGeom prst="rect">
            <a:avLst/>
          </a:prstGeom>
          <a:solidFill>
            <a:srgbClr val="92D050">
              <a:alpha val="70000"/>
            </a:srgbClr>
          </a:solidFill>
          <a:ln w="19050">
            <a:solidFill>
              <a:srgbClr val="00B050"/>
            </a:solidFill>
          </a:ln>
        </p:spPr>
        <p:txBody>
          <a:bodyPr wrap="square" rtlCol="0">
            <a:spAutoFit/>
          </a:bodyPr>
          <a:lstStyle/>
          <a:p>
            <a:r>
              <a:rPr lang="en-US" dirty="0"/>
              <a:t>Penalty Factor</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5"/>
        <p:cNvGrpSpPr/>
        <p:nvPr/>
      </p:nvGrpSpPr>
      <p:grpSpPr>
        <a:xfrm>
          <a:off x="0" y="0"/>
          <a:ext cx="0" cy="0"/>
          <a:chOff x="0" y="0"/>
          <a:chExt cx="0" cy="0"/>
        </a:xfrm>
      </p:grpSpPr>
      <p:sp>
        <p:nvSpPr>
          <p:cNvPr id="236" name="Google Shape;236;p31"/>
          <p:cNvSpPr txBox="1"/>
          <p:nvPr/>
        </p:nvSpPr>
        <p:spPr>
          <a:xfrm>
            <a:off x="248770" y="200440"/>
            <a:ext cx="5637680" cy="542510"/>
          </a:xfrm>
          <a:prstGeom prst="rect">
            <a:avLst/>
          </a:prstGeom>
          <a:noFill/>
          <a:ln>
            <a:noFill/>
          </a:ln>
        </p:spPr>
        <p:txBody>
          <a:bodyPr spcFirstLastPara="1" wrap="square" lIns="68569" tIns="68569" rIns="68569" bIns="68569" anchor="t" anchorCtr="0">
            <a:noAutofit/>
          </a:bodyPr>
          <a:lstStyle/>
          <a:p>
            <a:pPr>
              <a:buSzPts val="3000"/>
            </a:pPr>
            <a:r>
              <a:rPr lang="en" sz="2800" b="1" dirty="0">
                <a:solidFill>
                  <a:srgbClr val="000099"/>
                </a:solidFill>
              </a:rPr>
              <a:t>Payment policy for workers (1/2)</a:t>
            </a:r>
            <a:endParaRPr sz="2800" b="1" dirty="0">
              <a:solidFill>
                <a:srgbClr val="000099"/>
              </a:solidFill>
            </a:endParaRPr>
          </a:p>
          <a:p>
            <a:pPr>
              <a:buSzPts val="3000"/>
            </a:pPr>
            <a:endParaRPr sz="2250" b="1" dirty="0"/>
          </a:p>
        </p:txBody>
      </p:sp>
      <p:sp>
        <p:nvSpPr>
          <p:cNvPr id="239" name="Google Shape;239;p31"/>
          <p:cNvSpPr txBox="1"/>
          <p:nvPr/>
        </p:nvSpPr>
        <p:spPr>
          <a:xfrm>
            <a:off x="278681" y="1295662"/>
            <a:ext cx="6113925" cy="3104888"/>
          </a:xfrm>
          <a:prstGeom prst="rect">
            <a:avLst/>
          </a:prstGeom>
          <a:noFill/>
          <a:ln>
            <a:noFill/>
          </a:ln>
        </p:spPr>
        <p:txBody>
          <a:bodyPr spcFirstLastPara="1" wrap="square" lIns="68569" tIns="68569" rIns="68569" bIns="68569" anchor="t" anchorCtr="0">
            <a:noAutofit/>
          </a:bodyPr>
          <a:lstStyle/>
          <a:p>
            <a:pPr marL="342900" indent="-266700">
              <a:buClr>
                <a:srgbClr val="0000FF"/>
              </a:buClr>
              <a:buSzPts val="2000"/>
            </a:pPr>
            <a:r>
              <a:rPr lang="en" sz="1500" dirty="0">
                <a:solidFill>
                  <a:srgbClr val="0000FF"/>
                </a:solidFill>
              </a:rPr>
              <a:t>Reward Calculation</a:t>
            </a:r>
          </a:p>
          <a:p>
            <a:pPr marL="342900" indent="-266700">
              <a:buClr>
                <a:srgbClr val="0000FF"/>
              </a:buClr>
              <a:buSzPts val="2000"/>
            </a:pPr>
            <a:endParaRPr lang="en" sz="1500" dirty="0">
              <a:solidFill>
                <a:srgbClr val="0000FF"/>
              </a:solidFill>
            </a:endParaRPr>
          </a:p>
          <a:p>
            <a:pPr marL="342900" indent="-266700">
              <a:buClr>
                <a:srgbClr val="0000FF"/>
              </a:buClr>
              <a:buSzPts val="2000"/>
            </a:pPr>
            <a:endParaRPr lang="en" sz="1500" dirty="0">
              <a:solidFill>
                <a:srgbClr val="0000FF"/>
              </a:solidFill>
            </a:endParaRPr>
          </a:p>
          <a:p>
            <a:pPr marL="342900" indent="-266700">
              <a:buClr>
                <a:srgbClr val="0000FF"/>
              </a:buClr>
              <a:buSzPts val="2000"/>
            </a:pPr>
            <a:endParaRPr lang="en" sz="1500" dirty="0">
              <a:solidFill>
                <a:srgbClr val="0000FF"/>
              </a:solidFill>
            </a:endParaRPr>
          </a:p>
          <a:p>
            <a:pPr marL="342900" indent="-266700">
              <a:buClr>
                <a:srgbClr val="0000FF"/>
              </a:buClr>
              <a:buSzPts val="2000"/>
            </a:pPr>
            <a:endParaRPr lang="en" sz="1500" dirty="0">
              <a:solidFill>
                <a:srgbClr val="0000FF"/>
              </a:solidFill>
            </a:endParaRPr>
          </a:p>
          <a:p>
            <a:pPr marL="342900" indent="-266700">
              <a:buClr>
                <a:srgbClr val="0000FF"/>
              </a:buClr>
              <a:buSzPts val="2000"/>
            </a:pPr>
            <a:r>
              <a:rPr lang="en" sz="1500" dirty="0">
                <a:solidFill>
                  <a:srgbClr val="0000FF"/>
                </a:solidFill>
              </a:rPr>
              <a:t>Penalty Calculation</a:t>
            </a:r>
          </a:p>
          <a:p>
            <a:pPr marL="342900" indent="-266700">
              <a:buClr>
                <a:srgbClr val="0000FF"/>
              </a:buClr>
              <a:buSzPts val="2000"/>
            </a:pPr>
            <a:endParaRPr lang="en" sz="1500" dirty="0">
              <a:solidFill>
                <a:srgbClr val="0000FF"/>
              </a:solidFill>
            </a:endParaRPr>
          </a:p>
          <a:p>
            <a:pPr marL="342900" indent="-266700">
              <a:buClr>
                <a:srgbClr val="0000FF"/>
              </a:buClr>
              <a:buSzPts val="2000"/>
            </a:pPr>
            <a:endParaRPr lang="en" sz="1500" dirty="0">
              <a:solidFill>
                <a:srgbClr val="0000FF"/>
              </a:solidFill>
            </a:endParaRPr>
          </a:p>
          <a:p>
            <a:pPr marL="342900" indent="-266700">
              <a:buClr>
                <a:srgbClr val="0000FF"/>
              </a:buClr>
              <a:buSzPts val="2000"/>
            </a:pPr>
            <a:endParaRPr lang="en" sz="1500" dirty="0">
              <a:solidFill>
                <a:srgbClr val="0000FF"/>
              </a:solidFill>
            </a:endParaRPr>
          </a:p>
          <a:p>
            <a:pPr marL="342900" indent="-266700">
              <a:buClr>
                <a:srgbClr val="0000FF"/>
              </a:buClr>
              <a:buSzPts val="2000"/>
            </a:pPr>
            <a:r>
              <a:rPr lang="en" sz="1500" dirty="0">
                <a:solidFill>
                  <a:schemeClr val="tx1"/>
                </a:solidFill>
              </a:rPr>
              <a:t>Here,                  are the scaling factor.</a:t>
            </a:r>
            <a:endParaRPr sz="1500" dirty="0">
              <a:solidFill>
                <a:schemeClr val="tx1"/>
              </a:solidFill>
            </a:endParaRPr>
          </a:p>
          <a:p>
            <a:pPr algn="just">
              <a:lnSpc>
                <a:spcPct val="115000"/>
              </a:lnSpc>
            </a:pPr>
            <a:endParaRPr lang="en-US" sz="1500" dirty="0">
              <a:solidFill>
                <a:schemeClr val="dk1"/>
              </a:solidFill>
            </a:endParaRPr>
          </a:p>
          <a:p>
            <a:pPr algn="just">
              <a:lnSpc>
                <a:spcPct val="115000"/>
              </a:lnSpc>
            </a:pPr>
            <a:endParaRPr lang="en-US" sz="1500" dirty="0">
              <a:solidFill>
                <a:schemeClr val="dk1"/>
              </a:solidFill>
            </a:endParaRPr>
          </a:p>
          <a:p>
            <a:pPr algn="just">
              <a:lnSpc>
                <a:spcPct val="115000"/>
              </a:lnSpc>
            </a:pPr>
            <a:endParaRPr lang="en-US" sz="1500" dirty="0">
              <a:solidFill>
                <a:schemeClr val="dk1"/>
              </a:solidFill>
            </a:endParaRPr>
          </a:p>
          <a:p>
            <a:pPr algn="just">
              <a:lnSpc>
                <a:spcPct val="115000"/>
              </a:lnSpc>
            </a:pPr>
            <a:endParaRPr lang="en-US" sz="1500" dirty="0">
              <a:solidFill>
                <a:srgbClr val="3333FF"/>
              </a:solidFill>
            </a:endParaRPr>
          </a:p>
          <a:p>
            <a:pPr algn="just">
              <a:lnSpc>
                <a:spcPct val="115000"/>
              </a:lnSpc>
            </a:pPr>
            <a:endParaRPr sz="1500" dirty="0">
              <a:solidFill>
                <a:srgbClr val="3333FF"/>
              </a:solidFill>
            </a:endParaRPr>
          </a:p>
          <a:p>
            <a:pPr algn="just">
              <a:lnSpc>
                <a:spcPct val="115000"/>
              </a:lnSpc>
              <a:spcBef>
                <a:spcPts val="525"/>
              </a:spcBef>
              <a:buSzPts val="2000"/>
            </a:pPr>
            <a:endParaRPr sz="1500" dirty="0">
              <a:solidFill>
                <a:schemeClr val="dk1"/>
              </a:solidFill>
            </a:endParaRPr>
          </a:p>
          <a:p>
            <a:pPr algn="just">
              <a:lnSpc>
                <a:spcPct val="115000"/>
              </a:lnSpc>
              <a:spcBef>
                <a:spcPts val="525"/>
              </a:spcBef>
              <a:buSzPts val="2000"/>
            </a:pPr>
            <a:endParaRPr sz="1500" dirty="0"/>
          </a:p>
          <a:p>
            <a:pPr marL="342900" indent="-266700">
              <a:buSzPts val="2000"/>
            </a:pPr>
            <a:r>
              <a:rPr lang="en-US" sz="1500" dirty="0">
                <a:solidFill>
                  <a:srgbClr val="0000FF"/>
                </a:solidFill>
              </a:rPr>
              <a:t>   </a:t>
            </a:r>
            <a:endParaRPr lang="en-US" sz="1500" b="1" dirty="0"/>
          </a:p>
          <a:p>
            <a:pPr>
              <a:buSzPts val="2000"/>
            </a:pPr>
            <a:endParaRPr sz="1500" b="1" dirty="0"/>
          </a:p>
        </p:txBody>
      </p:sp>
      <p:cxnSp>
        <p:nvCxnSpPr>
          <p:cNvPr id="24" name="Shape 23"/>
          <p:cNvCxnSpPr>
            <a:cxnSpLocks/>
          </p:cNvCxnSpPr>
          <p:nvPr/>
        </p:nvCxnSpPr>
        <p:spPr>
          <a:xfrm flipV="1">
            <a:off x="3733800" y="1428750"/>
            <a:ext cx="1038225" cy="470797"/>
          </a:xfrm>
          <a:prstGeom prst="bentConnector3">
            <a:avLst>
              <a:gd name="adj1" fmla="val 135"/>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629150" y="2571750"/>
            <a:ext cx="1257300" cy="253916"/>
          </a:xfrm>
          <a:prstGeom prst="rect">
            <a:avLst/>
          </a:prstGeom>
          <a:noFill/>
        </p:spPr>
        <p:txBody>
          <a:bodyPr wrap="square" rtlCol="0">
            <a:spAutoFit/>
          </a:bodyPr>
          <a:lstStyle/>
          <a:p>
            <a:endParaRPr lang="en-US" sz="1050" dirty="0"/>
          </a:p>
        </p:txBody>
      </p:sp>
      <p:cxnSp>
        <p:nvCxnSpPr>
          <p:cNvPr id="19" name="Shape 18"/>
          <p:cNvCxnSpPr/>
          <p:nvPr/>
        </p:nvCxnSpPr>
        <p:spPr>
          <a:xfrm rot="5400000" flipH="1" flipV="1">
            <a:off x="2597905" y="1574047"/>
            <a:ext cx="139307" cy="1448915"/>
          </a:xfrm>
          <a:prstGeom prst="bentConnector2">
            <a:avLst/>
          </a:prstGeom>
          <a:ln w="19050">
            <a:solidFill>
              <a:schemeClr val="tx1"/>
            </a:solidFill>
            <a:headEnd type="arrow"/>
            <a:tailEnd type="arrow"/>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cxnSp>
      <p:pic>
        <p:nvPicPr>
          <p:cNvPr id="10242" name="Picture 2"/>
          <p:cNvPicPr>
            <a:picLocks noChangeAspect="1" noChangeArrowheads="1"/>
          </p:cNvPicPr>
          <p:nvPr/>
        </p:nvPicPr>
        <p:blipFill>
          <a:blip r:embed="rId4"/>
          <a:srcRect/>
          <a:stretch>
            <a:fillRect/>
          </a:stretch>
        </p:blipFill>
        <p:spPr bwMode="auto">
          <a:xfrm>
            <a:off x="901754" y="1886127"/>
            <a:ext cx="3384496" cy="380823"/>
          </a:xfrm>
          <a:prstGeom prst="rect">
            <a:avLst/>
          </a:prstGeom>
          <a:noFill/>
          <a:ln w="9525">
            <a:noFill/>
            <a:miter lim="800000"/>
            <a:headEnd/>
            <a:tailEnd/>
          </a:ln>
          <a:effectLst/>
        </p:spPr>
      </p:pic>
      <p:sp>
        <p:nvSpPr>
          <p:cNvPr id="13" name="TextBox 12"/>
          <p:cNvSpPr txBox="1"/>
          <p:nvPr/>
        </p:nvSpPr>
        <p:spPr>
          <a:xfrm>
            <a:off x="4772025" y="1223486"/>
            <a:ext cx="1895475" cy="523220"/>
          </a:xfrm>
          <a:prstGeom prst="rect">
            <a:avLst/>
          </a:prstGeom>
          <a:solidFill>
            <a:srgbClr val="3FADFF">
              <a:alpha val="70000"/>
            </a:srgbClr>
          </a:solidFill>
          <a:ln w="25400">
            <a:solidFill>
              <a:srgbClr val="000099"/>
            </a:solidFill>
          </a:ln>
        </p:spPr>
        <p:txBody>
          <a:bodyPr wrap="square" rtlCol="0">
            <a:spAutoFit/>
          </a:bodyPr>
          <a:lstStyle/>
          <a:p>
            <a:r>
              <a:rPr lang="en-US" dirty="0"/>
              <a:t>Maximum allowable </a:t>
            </a:r>
          </a:p>
          <a:p>
            <a:r>
              <a:rPr lang="en-US" dirty="0"/>
              <a:t>       deviation</a:t>
            </a:r>
          </a:p>
        </p:txBody>
      </p:sp>
      <p:sp>
        <p:nvSpPr>
          <p:cNvPr id="14" name="TextBox 13"/>
          <p:cNvSpPr txBox="1"/>
          <p:nvPr/>
        </p:nvSpPr>
        <p:spPr>
          <a:xfrm>
            <a:off x="3429000" y="2228849"/>
            <a:ext cx="1752600" cy="307777"/>
          </a:xfrm>
          <a:prstGeom prst="rect">
            <a:avLst/>
          </a:prstGeom>
          <a:solidFill>
            <a:srgbClr val="3FADFF">
              <a:alpha val="70000"/>
            </a:srgbClr>
          </a:solidFill>
          <a:ln w="25400">
            <a:solidFill>
              <a:srgbClr val="000099"/>
            </a:solidFill>
          </a:ln>
        </p:spPr>
        <p:txBody>
          <a:bodyPr wrap="square" rtlCol="0">
            <a:spAutoFit/>
          </a:bodyPr>
          <a:lstStyle/>
          <a:p>
            <a:r>
              <a:rPr lang="en-US" dirty="0"/>
              <a:t>True cost of a task</a:t>
            </a:r>
          </a:p>
        </p:txBody>
      </p:sp>
      <p:pic>
        <p:nvPicPr>
          <p:cNvPr id="10243" name="Picture 3"/>
          <p:cNvPicPr>
            <a:picLocks noChangeAspect="1" noChangeArrowheads="1"/>
          </p:cNvPicPr>
          <p:nvPr/>
        </p:nvPicPr>
        <p:blipFill>
          <a:blip r:embed="rId5"/>
          <a:srcRect/>
          <a:stretch>
            <a:fillRect/>
          </a:stretch>
        </p:blipFill>
        <p:spPr bwMode="auto">
          <a:xfrm>
            <a:off x="1485900" y="2840125"/>
            <a:ext cx="1428750" cy="245975"/>
          </a:xfrm>
          <a:prstGeom prst="rect">
            <a:avLst/>
          </a:prstGeom>
          <a:noFill/>
          <a:ln w="9525">
            <a:noFill/>
            <a:miter lim="800000"/>
            <a:headEnd/>
            <a:tailEnd/>
          </a:ln>
          <a:effectLst/>
        </p:spPr>
      </p:pic>
      <p:pic>
        <p:nvPicPr>
          <p:cNvPr id="10244" name="Picture 4"/>
          <p:cNvPicPr>
            <a:picLocks noChangeAspect="1" noChangeArrowheads="1"/>
          </p:cNvPicPr>
          <p:nvPr/>
        </p:nvPicPr>
        <p:blipFill>
          <a:blip r:embed="rId6"/>
          <a:srcRect/>
          <a:stretch>
            <a:fillRect/>
          </a:stretch>
        </p:blipFill>
        <p:spPr bwMode="auto">
          <a:xfrm>
            <a:off x="914400" y="3371850"/>
            <a:ext cx="857250" cy="309563"/>
          </a:xfrm>
          <a:prstGeom prst="rect">
            <a:avLst/>
          </a:prstGeom>
          <a:noFill/>
          <a:ln w="9525">
            <a:noFill/>
            <a:miter lim="800000"/>
            <a:headEnd/>
            <a:tailEnd/>
          </a:ln>
          <a:effectLst/>
        </p:spPr>
      </p:pic>
      <p:sp>
        <p:nvSpPr>
          <p:cNvPr id="15" name="Slide Number Placeholder 14"/>
          <p:cNvSpPr>
            <a:spLocks noGrp="1"/>
          </p:cNvSpPr>
          <p:nvPr>
            <p:ph type="sldNum" idx="12"/>
          </p:nvPr>
        </p:nvSpPr>
        <p:spPr/>
        <p:txBody>
          <a:bodyPr/>
          <a:lstStyle/>
          <a:p>
            <a:fld id="{00000000-1234-1234-1234-123412341234}" type="slidenum">
              <a:rPr lang="en" smtClean="0"/>
              <a:pPr/>
              <a:t>32</a:t>
            </a:fld>
            <a:endParaRPr lang="en"/>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
        <p:cNvGrpSpPr/>
        <p:nvPr/>
      </p:nvGrpSpPr>
      <p:grpSpPr>
        <a:xfrm>
          <a:off x="0" y="0"/>
          <a:ext cx="0" cy="0"/>
          <a:chOff x="0" y="0"/>
          <a:chExt cx="0" cy="0"/>
        </a:xfrm>
      </p:grpSpPr>
      <p:sp>
        <p:nvSpPr>
          <p:cNvPr id="81" name="Google Shape;81;p16"/>
          <p:cNvSpPr txBox="1"/>
          <p:nvPr/>
        </p:nvSpPr>
        <p:spPr>
          <a:xfrm>
            <a:off x="342900" y="286443"/>
            <a:ext cx="4850588" cy="532707"/>
          </a:xfrm>
          <a:prstGeom prst="rect">
            <a:avLst/>
          </a:prstGeom>
          <a:noFill/>
          <a:ln>
            <a:noFill/>
          </a:ln>
        </p:spPr>
        <p:txBody>
          <a:bodyPr spcFirstLastPara="1" wrap="square" lIns="68569" tIns="68569" rIns="68569" bIns="68569" anchor="t" anchorCtr="0">
            <a:noAutofit/>
          </a:bodyPr>
          <a:lstStyle/>
          <a:p>
            <a:pPr>
              <a:buSzPts val="3000"/>
            </a:pPr>
            <a:r>
              <a:rPr lang="en" sz="2800" b="1" dirty="0">
                <a:solidFill>
                  <a:srgbClr val="000099"/>
                </a:solidFill>
              </a:rPr>
              <a:t>Theor</a:t>
            </a:r>
            <a:r>
              <a:rPr lang="en-US" sz="2800" b="1" dirty="0">
                <a:solidFill>
                  <a:srgbClr val="000099"/>
                </a:solidFill>
              </a:rPr>
              <a:t>e</a:t>
            </a:r>
            <a:r>
              <a:rPr lang="en" sz="2800" b="1" dirty="0">
                <a:solidFill>
                  <a:srgbClr val="000099"/>
                </a:solidFill>
              </a:rPr>
              <a:t>tical Analysis</a:t>
            </a:r>
            <a:endParaRPr sz="2800" b="1" dirty="0">
              <a:solidFill>
                <a:srgbClr val="000099"/>
              </a:solidFill>
            </a:endParaRPr>
          </a:p>
          <a:p>
            <a:pPr>
              <a:buSzPts val="3000"/>
            </a:pPr>
            <a:endParaRPr sz="2250" b="1" dirty="0"/>
          </a:p>
        </p:txBody>
      </p:sp>
      <p:sp>
        <p:nvSpPr>
          <p:cNvPr id="83" name="Google Shape;83;p16"/>
          <p:cNvSpPr txBox="1"/>
          <p:nvPr/>
        </p:nvSpPr>
        <p:spPr>
          <a:xfrm>
            <a:off x="228600" y="800100"/>
            <a:ext cx="5506425" cy="514350"/>
          </a:xfrm>
          <a:prstGeom prst="rect">
            <a:avLst/>
          </a:prstGeom>
          <a:noFill/>
          <a:ln>
            <a:noFill/>
          </a:ln>
        </p:spPr>
        <p:txBody>
          <a:bodyPr spcFirstLastPara="1" wrap="square" lIns="68569" tIns="68569" rIns="68569" bIns="68569" anchor="t" anchorCtr="0">
            <a:noAutofit/>
          </a:bodyPr>
          <a:lstStyle/>
          <a:p>
            <a:pPr>
              <a:buSzPts val="2000"/>
            </a:pPr>
            <a:endParaRPr sz="1500" dirty="0"/>
          </a:p>
        </p:txBody>
      </p:sp>
      <p:sp>
        <p:nvSpPr>
          <p:cNvPr id="84" name="Google Shape;84;p16"/>
          <p:cNvSpPr txBox="1"/>
          <p:nvPr/>
        </p:nvSpPr>
        <p:spPr>
          <a:xfrm>
            <a:off x="4140056" y="3722156"/>
            <a:ext cx="2555775" cy="337500"/>
          </a:xfrm>
          <a:prstGeom prst="rect">
            <a:avLst/>
          </a:prstGeom>
          <a:noFill/>
          <a:ln>
            <a:noFill/>
          </a:ln>
        </p:spPr>
        <p:txBody>
          <a:bodyPr spcFirstLastPara="1" wrap="square" lIns="68569" tIns="68569" rIns="68569" bIns="68569" anchor="t" anchorCtr="0">
            <a:noAutofit/>
          </a:bodyPr>
          <a:lstStyle/>
          <a:p>
            <a:pPr>
              <a:buSzPts val="1400"/>
            </a:pPr>
            <a:endParaRPr sz="1050"/>
          </a:p>
        </p:txBody>
      </p:sp>
      <p:sp>
        <p:nvSpPr>
          <p:cNvPr id="85" name="Google Shape;85;p16"/>
          <p:cNvSpPr txBox="1"/>
          <p:nvPr/>
        </p:nvSpPr>
        <p:spPr>
          <a:xfrm>
            <a:off x="413325" y="1470229"/>
            <a:ext cx="5979375" cy="2375810"/>
          </a:xfrm>
          <a:prstGeom prst="rect">
            <a:avLst/>
          </a:prstGeom>
          <a:noFill/>
          <a:ln>
            <a:noFill/>
          </a:ln>
        </p:spPr>
        <p:txBody>
          <a:bodyPr spcFirstLastPara="1" wrap="square" lIns="68569" tIns="68569" rIns="68569" bIns="68569" anchor="t" anchorCtr="0">
            <a:noAutofit/>
          </a:bodyPr>
          <a:lstStyle/>
          <a:p>
            <a:pPr algn="just">
              <a:lnSpc>
                <a:spcPct val="115000"/>
              </a:lnSpc>
              <a:spcBef>
                <a:spcPts val="525"/>
              </a:spcBef>
            </a:pPr>
            <a:endParaRPr sz="1500"/>
          </a:p>
          <a:p>
            <a:pPr algn="just">
              <a:lnSpc>
                <a:spcPct val="115000"/>
              </a:lnSpc>
              <a:spcBef>
                <a:spcPts val="525"/>
              </a:spcBef>
              <a:buSzPts val="2000"/>
            </a:pPr>
            <a:endParaRPr sz="1500"/>
          </a:p>
          <a:p>
            <a:pPr marL="342900">
              <a:buSzPts val="2000"/>
            </a:pPr>
            <a:r>
              <a:rPr lang="en" sz="1500" b="1" dirty="0"/>
              <a:t> </a:t>
            </a:r>
            <a:endParaRPr sz="1500" b="1"/>
          </a:p>
          <a:p>
            <a:pPr>
              <a:buSzPts val="2000"/>
            </a:pPr>
            <a:endParaRPr sz="1500" b="1"/>
          </a:p>
        </p:txBody>
      </p:sp>
      <p:sp>
        <p:nvSpPr>
          <p:cNvPr id="7" name="TextBox 6"/>
          <p:cNvSpPr txBox="1"/>
          <p:nvPr/>
        </p:nvSpPr>
        <p:spPr>
          <a:xfrm>
            <a:off x="457200" y="1047750"/>
            <a:ext cx="5143500" cy="300082"/>
          </a:xfrm>
          <a:prstGeom prst="rect">
            <a:avLst/>
          </a:prstGeom>
          <a:solidFill>
            <a:schemeClr val="accent5">
              <a:lumMod val="40000"/>
              <a:lumOff val="60000"/>
              <a:alpha val="70000"/>
            </a:schemeClr>
          </a:solidFill>
          <a:ln w="19050">
            <a:solidFill>
              <a:srgbClr val="000099"/>
            </a:solidFill>
          </a:ln>
        </p:spPr>
        <p:txBody>
          <a:bodyPr wrap="square" rtlCol="0">
            <a:spAutoFit/>
          </a:bodyPr>
          <a:lstStyle/>
          <a:p>
            <a:r>
              <a:rPr lang="en-US" sz="1350" i="1" dirty="0"/>
              <a:t>Theorem 1: FEST-Auction mechanism run in polynomial time. </a:t>
            </a:r>
            <a:r>
              <a:rPr lang="en-US" sz="1350" dirty="0"/>
              <a:t> </a:t>
            </a:r>
          </a:p>
        </p:txBody>
      </p:sp>
      <p:sp>
        <p:nvSpPr>
          <p:cNvPr id="8" name="TextBox 7"/>
          <p:cNvSpPr txBox="1"/>
          <p:nvPr/>
        </p:nvSpPr>
        <p:spPr>
          <a:xfrm>
            <a:off x="457200" y="1504950"/>
            <a:ext cx="3600450" cy="789512"/>
          </a:xfrm>
          <a:prstGeom prst="rect">
            <a:avLst/>
          </a:prstGeom>
          <a:noFill/>
        </p:spPr>
        <p:txBody>
          <a:bodyPr wrap="square" rtlCol="0">
            <a:spAutoFit/>
          </a:bodyPr>
          <a:lstStyle/>
          <a:p>
            <a:pPr>
              <a:lnSpc>
                <a:spcPct val="150000"/>
              </a:lnSpc>
            </a:pPr>
            <a:r>
              <a:rPr lang="en-US" sz="1050" dirty="0"/>
              <a:t>Complexity of  FEST-Auction </a:t>
            </a:r>
          </a:p>
          <a:p>
            <a:pPr>
              <a:lnSpc>
                <a:spcPct val="150000"/>
              </a:lnSpc>
            </a:pPr>
            <a:r>
              <a:rPr lang="en-US" sz="1050" dirty="0"/>
              <a:t>Complexity of FEST-Auction Payment </a:t>
            </a:r>
          </a:p>
          <a:p>
            <a:pPr>
              <a:lnSpc>
                <a:spcPct val="150000"/>
              </a:lnSpc>
            </a:pPr>
            <a:r>
              <a:rPr lang="en-US" sz="1050" dirty="0"/>
              <a:t>Complexity of Task Allocation to worker  </a:t>
            </a:r>
          </a:p>
        </p:txBody>
      </p:sp>
      <p:sp>
        <p:nvSpPr>
          <p:cNvPr id="11" name="TextBox 10"/>
          <p:cNvSpPr txBox="1"/>
          <p:nvPr/>
        </p:nvSpPr>
        <p:spPr>
          <a:xfrm>
            <a:off x="457200" y="2347868"/>
            <a:ext cx="4914900" cy="300082"/>
          </a:xfrm>
          <a:prstGeom prst="rect">
            <a:avLst/>
          </a:prstGeom>
          <a:solidFill>
            <a:schemeClr val="accent5">
              <a:lumMod val="40000"/>
              <a:lumOff val="60000"/>
              <a:alpha val="70000"/>
            </a:schemeClr>
          </a:solidFill>
          <a:ln w="19050">
            <a:solidFill>
              <a:srgbClr val="000099"/>
            </a:solidFill>
          </a:ln>
        </p:spPr>
        <p:txBody>
          <a:bodyPr wrap="square" rtlCol="0">
            <a:spAutoFit/>
          </a:bodyPr>
          <a:lstStyle/>
          <a:p>
            <a:r>
              <a:rPr lang="en-US" sz="1350" i="1" dirty="0"/>
              <a:t>Theorem 2: FEST-Auction is individually rational</a:t>
            </a:r>
            <a:r>
              <a:rPr lang="en-US" sz="1050" i="1" dirty="0"/>
              <a:t>. </a:t>
            </a:r>
            <a:r>
              <a:rPr lang="en-US" sz="1050" dirty="0"/>
              <a:t> </a:t>
            </a:r>
          </a:p>
        </p:txBody>
      </p:sp>
      <p:sp>
        <p:nvSpPr>
          <p:cNvPr id="12" name="TextBox 11"/>
          <p:cNvSpPr txBox="1"/>
          <p:nvPr/>
        </p:nvSpPr>
        <p:spPr>
          <a:xfrm>
            <a:off x="438150" y="2881268"/>
            <a:ext cx="5657850" cy="300082"/>
          </a:xfrm>
          <a:prstGeom prst="rect">
            <a:avLst/>
          </a:prstGeom>
          <a:solidFill>
            <a:schemeClr val="accent5">
              <a:lumMod val="40000"/>
              <a:lumOff val="60000"/>
              <a:alpha val="70000"/>
            </a:schemeClr>
          </a:solidFill>
          <a:ln w="19050">
            <a:solidFill>
              <a:srgbClr val="000099"/>
            </a:solidFill>
          </a:ln>
        </p:spPr>
        <p:txBody>
          <a:bodyPr wrap="square" rtlCol="0">
            <a:spAutoFit/>
          </a:bodyPr>
          <a:lstStyle/>
          <a:p>
            <a:r>
              <a:rPr lang="en-US" sz="1350" i="1" dirty="0"/>
              <a:t>Theorem 3: FEST-Auction is Truthful to the buyer and worker devices. </a:t>
            </a:r>
            <a:r>
              <a:rPr lang="en-US" sz="1350" dirty="0"/>
              <a:t> </a:t>
            </a:r>
          </a:p>
        </p:txBody>
      </p:sp>
      <p:sp>
        <p:nvSpPr>
          <p:cNvPr id="13" name="TextBox 12"/>
          <p:cNvSpPr txBox="1"/>
          <p:nvPr/>
        </p:nvSpPr>
        <p:spPr>
          <a:xfrm>
            <a:off x="457200" y="3384634"/>
            <a:ext cx="3257550" cy="253916"/>
          </a:xfrm>
          <a:prstGeom prst="rect">
            <a:avLst/>
          </a:prstGeom>
          <a:noFill/>
        </p:spPr>
        <p:txBody>
          <a:bodyPr wrap="square" rtlCol="0">
            <a:spAutoFit/>
          </a:bodyPr>
          <a:lstStyle/>
          <a:p>
            <a:r>
              <a:rPr lang="en-US" sz="1050" dirty="0"/>
              <a:t>Proof by lemma for buyers and workers individually.</a:t>
            </a:r>
          </a:p>
        </p:txBody>
      </p:sp>
      <p:sp>
        <p:nvSpPr>
          <p:cNvPr id="14" name="TextBox 13"/>
          <p:cNvSpPr txBox="1"/>
          <p:nvPr/>
        </p:nvSpPr>
        <p:spPr>
          <a:xfrm>
            <a:off x="457200" y="3795668"/>
            <a:ext cx="4457700" cy="300082"/>
          </a:xfrm>
          <a:prstGeom prst="rect">
            <a:avLst/>
          </a:prstGeom>
          <a:solidFill>
            <a:schemeClr val="accent5">
              <a:lumMod val="40000"/>
              <a:lumOff val="60000"/>
              <a:alpha val="70000"/>
            </a:schemeClr>
          </a:solidFill>
          <a:ln w="19050">
            <a:solidFill>
              <a:srgbClr val="000099"/>
            </a:solidFill>
          </a:ln>
        </p:spPr>
        <p:txBody>
          <a:bodyPr wrap="square" rtlCol="0">
            <a:spAutoFit/>
          </a:bodyPr>
          <a:lstStyle/>
          <a:p>
            <a:r>
              <a:rPr lang="en-US" sz="1350" i="1" dirty="0"/>
              <a:t>Theorem 4: FEST-Auction is budget balanced. </a:t>
            </a:r>
            <a:r>
              <a:rPr lang="en-US" sz="1350" dirty="0"/>
              <a:t> </a:t>
            </a:r>
          </a:p>
        </p:txBody>
      </p:sp>
      <p:pic>
        <p:nvPicPr>
          <p:cNvPr id="1028" name="Picture 4"/>
          <p:cNvPicPr>
            <a:picLocks noChangeAspect="1" noChangeArrowheads="1"/>
          </p:cNvPicPr>
          <p:nvPr/>
        </p:nvPicPr>
        <p:blipFill>
          <a:blip r:embed="rId4"/>
          <a:srcRect/>
          <a:stretch>
            <a:fillRect/>
          </a:stretch>
        </p:blipFill>
        <p:spPr bwMode="auto">
          <a:xfrm>
            <a:off x="1162051" y="4249604"/>
            <a:ext cx="2495549" cy="531946"/>
          </a:xfrm>
          <a:prstGeom prst="rect">
            <a:avLst/>
          </a:prstGeom>
          <a:noFill/>
          <a:ln w="9525">
            <a:noFill/>
            <a:miter lim="800000"/>
            <a:headEnd/>
            <a:tailEnd/>
          </a:ln>
          <a:effectLst/>
        </p:spPr>
      </p:pic>
      <p:sp>
        <p:nvSpPr>
          <p:cNvPr id="15" name="Slide Number Placeholder 14"/>
          <p:cNvSpPr>
            <a:spLocks noGrp="1"/>
          </p:cNvSpPr>
          <p:nvPr>
            <p:ph type="sldNum" idx="12"/>
          </p:nvPr>
        </p:nvSpPr>
        <p:spPr/>
        <p:txBody>
          <a:bodyPr/>
          <a:lstStyle/>
          <a:p>
            <a:fld id="{00000000-1234-1234-1234-123412341234}" type="slidenum">
              <a:rPr lang="en" smtClean="0"/>
              <a:pPr/>
              <a:t>33</a:t>
            </a:fld>
            <a:endParaRPr lang="en"/>
          </a:p>
        </p:txBody>
      </p:sp>
      <p:pic>
        <p:nvPicPr>
          <p:cNvPr id="17" name="Picture 16">
            <a:extLst>
              <a:ext uri="{FF2B5EF4-FFF2-40B4-BE49-F238E27FC236}">
                <a16:creationId xmlns:a16="http://schemas.microsoft.com/office/drawing/2014/main" id="{EAC69C0E-7914-43BB-9BE4-40C69410ED3F}"/>
              </a:ext>
            </a:extLst>
          </p:cNvPr>
          <p:cNvPicPr>
            <a:picLocks noChangeAspect="1"/>
          </p:cNvPicPr>
          <p:nvPr/>
        </p:nvPicPr>
        <p:blipFill>
          <a:blip r:embed="rId5"/>
          <a:stretch>
            <a:fillRect/>
          </a:stretch>
        </p:blipFill>
        <p:spPr>
          <a:xfrm>
            <a:off x="2969631" y="2059590"/>
            <a:ext cx="433381" cy="207017"/>
          </a:xfrm>
          <a:prstGeom prst="rect">
            <a:avLst/>
          </a:prstGeom>
          <a:ln w="31750">
            <a:noFill/>
          </a:ln>
        </p:spPr>
      </p:pic>
      <p:pic>
        <p:nvPicPr>
          <p:cNvPr id="18" name="Picture 17">
            <a:extLst>
              <a:ext uri="{FF2B5EF4-FFF2-40B4-BE49-F238E27FC236}">
                <a16:creationId xmlns:a16="http://schemas.microsoft.com/office/drawing/2014/main" id="{25BD3401-47FC-4A2A-AB8F-71305AA1C6C9}"/>
              </a:ext>
            </a:extLst>
          </p:cNvPr>
          <p:cNvPicPr>
            <a:picLocks noChangeAspect="1"/>
          </p:cNvPicPr>
          <p:nvPr/>
        </p:nvPicPr>
        <p:blipFill>
          <a:blip r:embed="rId6"/>
          <a:stretch>
            <a:fillRect/>
          </a:stretch>
        </p:blipFill>
        <p:spPr>
          <a:xfrm>
            <a:off x="2813797" y="1816422"/>
            <a:ext cx="895350" cy="215266"/>
          </a:xfrm>
          <a:prstGeom prst="rect">
            <a:avLst/>
          </a:prstGeom>
        </p:spPr>
      </p:pic>
      <p:pic>
        <p:nvPicPr>
          <p:cNvPr id="19" name="Picture 18">
            <a:extLst>
              <a:ext uri="{FF2B5EF4-FFF2-40B4-BE49-F238E27FC236}">
                <a16:creationId xmlns:a16="http://schemas.microsoft.com/office/drawing/2014/main" id="{752958D1-14F4-40D3-92B9-2B63BD398DDE}"/>
              </a:ext>
            </a:extLst>
          </p:cNvPr>
          <p:cNvPicPr>
            <a:picLocks noChangeAspect="1"/>
          </p:cNvPicPr>
          <p:nvPr/>
        </p:nvPicPr>
        <p:blipFill>
          <a:blip r:embed="rId6"/>
          <a:stretch>
            <a:fillRect/>
          </a:stretch>
        </p:blipFill>
        <p:spPr>
          <a:xfrm>
            <a:off x="2343588" y="1581150"/>
            <a:ext cx="856812" cy="2060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par>
                                <p:cTn id="17" presetID="2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par>
                                <p:cTn id="38" presetID="3" presetClass="entr" presetSubtype="10" fill="hold" nodeType="withEffect">
                                  <p:stCondLst>
                                    <p:cond delay="0"/>
                                  </p:stCondLst>
                                  <p:childTnLst>
                                    <p:set>
                                      <p:cBhvr>
                                        <p:cTn id="39" dur="1" fill="hold">
                                          <p:stCondLst>
                                            <p:cond delay="0"/>
                                          </p:stCondLst>
                                        </p:cTn>
                                        <p:tgtEl>
                                          <p:spTgt spid="1028"/>
                                        </p:tgtEl>
                                        <p:attrNameLst>
                                          <p:attrName>style.visibility</p:attrName>
                                        </p:attrNameLst>
                                      </p:cBhvr>
                                      <p:to>
                                        <p:strVal val="visible"/>
                                      </p:to>
                                    </p:set>
                                    <p:animEffect transition="in" filter="blinds(horizontal)">
                                      <p:cBhvr>
                                        <p:cTn id="4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1" name="Google Shape;151;p24"/>
          <p:cNvSpPr txBox="1"/>
          <p:nvPr/>
        </p:nvSpPr>
        <p:spPr>
          <a:xfrm>
            <a:off x="304800" y="285751"/>
            <a:ext cx="4895776" cy="507824"/>
          </a:xfrm>
          <a:prstGeom prst="rect">
            <a:avLst/>
          </a:prstGeom>
          <a:noFill/>
          <a:ln>
            <a:noFill/>
          </a:ln>
        </p:spPr>
        <p:txBody>
          <a:bodyPr spcFirstLastPara="1" wrap="square" lIns="68569" tIns="68569" rIns="68569" bIns="68569" anchor="t" anchorCtr="0">
            <a:noAutofit/>
          </a:bodyPr>
          <a:lstStyle/>
          <a:p>
            <a:pPr>
              <a:buSzPts val="3000"/>
            </a:pPr>
            <a:r>
              <a:rPr lang="en" sz="2800" b="1" dirty="0">
                <a:solidFill>
                  <a:srgbClr val="000099"/>
                </a:solidFill>
              </a:rPr>
              <a:t>Performance Evaluation</a:t>
            </a:r>
            <a:endParaRPr sz="2800" b="1" dirty="0">
              <a:solidFill>
                <a:srgbClr val="000099"/>
              </a:solidFill>
            </a:endParaRPr>
          </a:p>
          <a:p>
            <a:pPr>
              <a:buSzPts val="3000"/>
            </a:pPr>
            <a:endParaRPr sz="2250" b="1" dirty="0"/>
          </a:p>
        </p:txBody>
      </p:sp>
      <p:sp>
        <p:nvSpPr>
          <p:cNvPr id="154" name="Google Shape;154;p24"/>
          <p:cNvSpPr txBox="1"/>
          <p:nvPr/>
        </p:nvSpPr>
        <p:spPr>
          <a:xfrm>
            <a:off x="436819" y="1165875"/>
            <a:ext cx="3281625" cy="2680200"/>
          </a:xfrm>
          <a:prstGeom prst="rect">
            <a:avLst/>
          </a:prstGeom>
          <a:noFill/>
          <a:ln>
            <a:noFill/>
          </a:ln>
        </p:spPr>
        <p:txBody>
          <a:bodyPr spcFirstLastPara="1" wrap="square" lIns="68569" tIns="68569" rIns="68569" bIns="68569" anchor="t" anchorCtr="0">
            <a:noAutofit/>
          </a:bodyPr>
          <a:lstStyle/>
          <a:p>
            <a:pPr>
              <a:buSzPts val="2000"/>
            </a:pPr>
            <a:endParaRPr sz="1500" b="1"/>
          </a:p>
          <a:p>
            <a:pPr algn="just">
              <a:lnSpc>
                <a:spcPct val="115000"/>
              </a:lnSpc>
              <a:spcBef>
                <a:spcPts val="525"/>
              </a:spcBef>
              <a:buSzPts val="2000"/>
            </a:pPr>
            <a:endParaRPr sz="1500"/>
          </a:p>
          <a:p>
            <a:pPr marL="342900">
              <a:buSzPts val="2000"/>
            </a:pPr>
            <a:r>
              <a:rPr lang="en" sz="1500" b="1" dirty="0"/>
              <a:t> </a:t>
            </a:r>
            <a:endParaRPr sz="1500" b="1"/>
          </a:p>
          <a:p>
            <a:pPr>
              <a:buSzPts val="2000"/>
            </a:pPr>
            <a:endParaRPr sz="1500" b="1"/>
          </a:p>
        </p:txBody>
      </p:sp>
      <p:pic>
        <p:nvPicPr>
          <p:cNvPr id="13314" name="Picture 2"/>
          <p:cNvPicPr>
            <a:picLocks noChangeAspect="1" noChangeArrowheads="1"/>
          </p:cNvPicPr>
          <p:nvPr/>
        </p:nvPicPr>
        <p:blipFill>
          <a:blip r:embed="rId4"/>
          <a:srcRect/>
          <a:stretch>
            <a:fillRect/>
          </a:stretch>
        </p:blipFill>
        <p:spPr bwMode="auto">
          <a:xfrm>
            <a:off x="386939" y="793575"/>
            <a:ext cx="5983605" cy="3324225"/>
          </a:xfrm>
          <a:prstGeom prst="rect">
            <a:avLst/>
          </a:prstGeom>
          <a:noFill/>
          <a:ln w="9525">
            <a:noFill/>
            <a:miter lim="800000"/>
            <a:headEnd/>
            <a:tailEnd/>
          </a:ln>
          <a:effectLst/>
        </p:spPr>
      </p:pic>
      <p:sp>
        <p:nvSpPr>
          <p:cNvPr id="6" name="Slide Number Placeholder 5"/>
          <p:cNvSpPr>
            <a:spLocks noGrp="1"/>
          </p:cNvSpPr>
          <p:nvPr>
            <p:ph type="sldNum" idx="12"/>
          </p:nvPr>
        </p:nvSpPr>
        <p:spPr/>
        <p:txBody>
          <a:bodyPr/>
          <a:lstStyle/>
          <a:p>
            <a:fld id="{00000000-1234-1234-1234-123412341234}" type="slidenum">
              <a:rPr lang="en" smtClean="0"/>
              <a:pPr/>
              <a:t>34</a:t>
            </a:fld>
            <a:endParaRPr lang="en"/>
          </a:p>
        </p:txBody>
      </p:sp>
      <p:sp>
        <p:nvSpPr>
          <p:cNvPr id="7" name="Rectangle 6">
            <a:extLst>
              <a:ext uri="{FF2B5EF4-FFF2-40B4-BE49-F238E27FC236}">
                <a16:creationId xmlns:a16="http://schemas.microsoft.com/office/drawing/2014/main" id="{D5492799-2078-45A2-87EC-7EAD5239C2E7}"/>
              </a:ext>
            </a:extLst>
          </p:cNvPr>
          <p:cNvSpPr/>
          <p:nvPr/>
        </p:nvSpPr>
        <p:spPr>
          <a:xfrm>
            <a:off x="1195594" y="4202440"/>
            <a:ext cx="4038600" cy="533400"/>
          </a:xfrm>
          <a:prstGeom prst="rect">
            <a:avLst/>
          </a:prstGeom>
          <a:solidFill>
            <a:schemeClr val="bg2">
              <a:lumMod val="60000"/>
              <a:lumOff val="40000"/>
              <a:alpha val="7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tx1"/>
                </a:solidFill>
              </a:rPr>
              <a:t>Performance Analysis Using Python 3.7</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4" name="Google Shape;154;p24"/>
          <p:cNvSpPr txBox="1"/>
          <p:nvPr/>
        </p:nvSpPr>
        <p:spPr>
          <a:xfrm>
            <a:off x="436819" y="1165875"/>
            <a:ext cx="3281625" cy="2680200"/>
          </a:xfrm>
          <a:prstGeom prst="rect">
            <a:avLst/>
          </a:prstGeom>
          <a:noFill/>
          <a:ln>
            <a:noFill/>
          </a:ln>
        </p:spPr>
        <p:txBody>
          <a:bodyPr spcFirstLastPara="1" wrap="square" lIns="68569" tIns="68569" rIns="68569" bIns="68569" anchor="t" anchorCtr="0">
            <a:noAutofit/>
          </a:bodyPr>
          <a:lstStyle/>
          <a:p>
            <a:pPr>
              <a:buSzPts val="2000"/>
            </a:pPr>
            <a:endParaRPr sz="1500" b="1"/>
          </a:p>
          <a:p>
            <a:pPr algn="just">
              <a:lnSpc>
                <a:spcPct val="115000"/>
              </a:lnSpc>
              <a:spcBef>
                <a:spcPts val="525"/>
              </a:spcBef>
              <a:buSzPts val="2000"/>
            </a:pPr>
            <a:endParaRPr sz="1500"/>
          </a:p>
          <a:p>
            <a:pPr marL="342900">
              <a:buSzPts val="2000"/>
            </a:pPr>
            <a:r>
              <a:rPr lang="en" sz="1500" b="1" dirty="0"/>
              <a:t> </a:t>
            </a:r>
            <a:endParaRPr sz="1500" b="1"/>
          </a:p>
          <a:p>
            <a:pPr>
              <a:buSzPts val="2000"/>
            </a:pPr>
            <a:endParaRPr sz="1500" b="1"/>
          </a:p>
        </p:txBody>
      </p:sp>
      <p:sp>
        <p:nvSpPr>
          <p:cNvPr id="6" name="TextBox 5"/>
          <p:cNvSpPr txBox="1"/>
          <p:nvPr/>
        </p:nvSpPr>
        <p:spPr>
          <a:xfrm>
            <a:off x="337498" y="977205"/>
            <a:ext cx="5029200" cy="1873141"/>
          </a:xfrm>
          <a:prstGeom prst="rect">
            <a:avLst/>
          </a:prstGeom>
          <a:noFill/>
        </p:spPr>
        <p:txBody>
          <a:bodyPr wrap="square" rtlCol="0">
            <a:spAutoFit/>
          </a:bodyPr>
          <a:lstStyle/>
          <a:p>
            <a:r>
              <a:rPr lang="en-US" sz="1800" dirty="0">
                <a:solidFill>
                  <a:srgbClr val="3333FF"/>
                </a:solidFill>
              </a:rPr>
              <a:t>Performance Metrics</a:t>
            </a:r>
          </a:p>
          <a:p>
            <a:endParaRPr lang="en-US" sz="1050" dirty="0"/>
          </a:p>
          <a:p>
            <a:pPr marL="300038" indent="-300038">
              <a:lnSpc>
                <a:spcPct val="150000"/>
              </a:lnSpc>
              <a:buAutoNum type="romanLcParenR"/>
            </a:pPr>
            <a:r>
              <a:rPr lang="en-US" sz="1500" dirty="0"/>
              <a:t>Average Quality-of-Experience</a:t>
            </a:r>
          </a:p>
          <a:p>
            <a:pPr marL="300038" indent="-300038">
              <a:lnSpc>
                <a:spcPct val="150000"/>
              </a:lnSpc>
              <a:buAutoNum type="romanLcParenR"/>
            </a:pPr>
            <a:r>
              <a:rPr lang="en-US" sz="1500" dirty="0"/>
              <a:t>Average Utility per buyer</a:t>
            </a:r>
          </a:p>
          <a:p>
            <a:pPr marL="300038" indent="-300038">
              <a:lnSpc>
                <a:spcPct val="150000"/>
              </a:lnSpc>
              <a:buAutoNum type="romanLcParenR"/>
            </a:pPr>
            <a:r>
              <a:rPr lang="en-US" sz="1500" dirty="0"/>
              <a:t>Task Completion Ratio (%)</a:t>
            </a:r>
          </a:p>
          <a:p>
            <a:pPr marL="300038" indent="-300038">
              <a:lnSpc>
                <a:spcPct val="150000"/>
              </a:lnSpc>
              <a:buAutoNum type="romanLcParenR"/>
            </a:pPr>
            <a:r>
              <a:rPr lang="en-US" sz="1500" dirty="0"/>
              <a:t>Average payment of workers  </a:t>
            </a:r>
          </a:p>
        </p:txBody>
      </p:sp>
      <p:sp>
        <p:nvSpPr>
          <p:cNvPr id="8" name="TextBox 7"/>
          <p:cNvSpPr txBox="1"/>
          <p:nvPr/>
        </p:nvSpPr>
        <p:spPr>
          <a:xfrm>
            <a:off x="3473469" y="977205"/>
            <a:ext cx="3326175" cy="1454244"/>
          </a:xfrm>
          <a:prstGeom prst="rect">
            <a:avLst/>
          </a:prstGeom>
          <a:noFill/>
        </p:spPr>
        <p:txBody>
          <a:bodyPr wrap="square" rtlCol="0">
            <a:spAutoFit/>
          </a:bodyPr>
          <a:lstStyle/>
          <a:p>
            <a:r>
              <a:rPr lang="en-US" sz="1800" dirty="0">
                <a:solidFill>
                  <a:srgbClr val="3333FF"/>
                </a:solidFill>
              </a:rPr>
              <a:t>Parameters</a:t>
            </a:r>
          </a:p>
          <a:p>
            <a:endParaRPr lang="en-US" sz="1500" dirty="0">
              <a:solidFill>
                <a:srgbClr val="3333FF"/>
              </a:solidFill>
            </a:endParaRPr>
          </a:p>
          <a:p>
            <a:pPr marL="300038" indent="-300038">
              <a:lnSpc>
                <a:spcPct val="150000"/>
              </a:lnSpc>
              <a:buAutoNum type="romanLcParenR"/>
            </a:pPr>
            <a:r>
              <a:rPr lang="en-US" sz="1500" dirty="0"/>
              <a:t>Varying the number of workers</a:t>
            </a:r>
          </a:p>
          <a:p>
            <a:pPr marL="300038" indent="-300038">
              <a:lnSpc>
                <a:spcPct val="150000"/>
              </a:lnSpc>
              <a:buAutoNum type="romanLcParenR"/>
            </a:pPr>
            <a:r>
              <a:rPr lang="en-US" sz="1500" dirty="0"/>
              <a:t>Varying the number of buyers</a:t>
            </a:r>
          </a:p>
          <a:p>
            <a:pPr marL="300038" indent="-300038"/>
            <a:endParaRPr lang="en-US" sz="1050" dirty="0"/>
          </a:p>
        </p:txBody>
      </p:sp>
      <p:sp>
        <p:nvSpPr>
          <p:cNvPr id="7" name="Slide Number Placeholder 6"/>
          <p:cNvSpPr>
            <a:spLocks noGrp="1"/>
          </p:cNvSpPr>
          <p:nvPr>
            <p:ph type="sldNum" idx="12"/>
          </p:nvPr>
        </p:nvSpPr>
        <p:spPr/>
        <p:txBody>
          <a:bodyPr/>
          <a:lstStyle/>
          <a:p>
            <a:fld id="{00000000-1234-1234-1234-123412341234}" type="slidenum">
              <a:rPr lang="en" smtClean="0"/>
              <a:pPr/>
              <a:t>35</a:t>
            </a:fld>
            <a:endParaRPr lang="en"/>
          </a:p>
        </p:txBody>
      </p:sp>
      <p:sp>
        <p:nvSpPr>
          <p:cNvPr id="9" name="TextBox 8"/>
          <p:cNvSpPr txBox="1"/>
          <p:nvPr/>
        </p:nvSpPr>
        <p:spPr>
          <a:xfrm>
            <a:off x="436819" y="3814933"/>
            <a:ext cx="3746538" cy="415498"/>
          </a:xfrm>
          <a:prstGeom prst="rect">
            <a:avLst/>
          </a:prstGeom>
          <a:noFill/>
        </p:spPr>
        <p:txBody>
          <a:bodyPr wrap="none" rtlCol="0">
            <a:spAutoFit/>
          </a:bodyPr>
          <a:lstStyle/>
          <a:p>
            <a:r>
              <a:rPr lang="en-US" sz="1050" dirty="0" err="1"/>
              <a:t>Github</a:t>
            </a:r>
            <a:r>
              <a:rPr lang="en-US" sz="1050" dirty="0"/>
              <a:t> Link: </a:t>
            </a:r>
            <a:r>
              <a:rPr lang="en-US" sz="1050" dirty="0">
                <a:hlinkClick r:id="rId4"/>
              </a:rPr>
              <a:t>https://github.com/PalashRoy975/ThesisCodes</a:t>
            </a:r>
            <a:endParaRPr lang="en-US" sz="1050" dirty="0"/>
          </a:p>
          <a:p>
            <a:endParaRPr lang="en-US" sz="1050" dirty="0"/>
          </a:p>
        </p:txBody>
      </p:sp>
      <p:sp>
        <p:nvSpPr>
          <p:cNvPr id="10" name="Google Shape;151;p24">
            <a:extLst>
              <a:ext uri="{FF2B5EF4-FFF2-40B4-BE49-F238E27FC236}">
                <a16:creationId xmlns:a16="http://schemas.microsoft.com/office/drawing/2014/main" id="{443A0C08-8353-4AC0-BDEF-B2A1B986FDA6}"/>
              </a:ext>
            </a:extLst>
          </p:cNvPr>
          <p:cNvSpPr txBox="1"/>
          <p:nvPr/>
        </p:nvSpPr>
        <p:spPr>
          <a:xfrm>
            <a:off x="304800" y="285751"/>
            <a:ext cx="4895776" cy="507824"/>
          </a:xfrm>
          <a:prstGeom prst="rect">
            <a:avLst/>
          </a:prstGeom>
          <a:noFill/>
          <a:ln>
            <a:noFill/>
          </a:ln>
        </p:spPr>
        <p:txBody>
          <a:bodyPr spcFirstLastPara="1" wrap="square" lIns="68569" tIns="68569" rIns="68569" bIns="68569" anchor="t" anchorCtr="0">
            <a:noAutofit/>
          </a:bodyPr>
          <a:lstStyle/>
          <a:p>
            <a:pPr>
              <a:buSzPts val="3000"/>
            </a:pPr>
            <a:r>
              <a:rPr lang="en" sz="2800" b="1" dirty="0">
                <a:solidFill>
                  <a:srgbClr val="000099"/>
                </a:solidFill>
              </a:rPr>
              <a:t>Performance Evaluation</a:t>
            </a:r>
            <a:endParaRPr sz="2800" b="1" dirty="0">
              <a:solidFill>
                <a:srgbClr val="000099"/>
              </a:solidFill>
            </a:endParaRPr>
          </a:p>
          <a:p>
            <a:pPr>
              <a:buSzPts val="3000"/>
            </a:pPr>
            <a:endParaRPr sz="2250" b="1" dirty="0"/>
          </a:p>
        </p:txBody>
      </p:sp>
      <p:sp>
        <p:nvSpPr>
          <p:cNvPr id="3" name="Rectangle 2">
            <a:extLst>
              <a:ext uri="{FF2B5EF4-FFF2-40B4-BE49-F238E27FC236}">
                <a16:creationId xmlns:a16="http://schemas.microsoft.com/office/drawing/2014/main" id="{51C719F3-4766-4948-B9C2-CBFDB6D69D00}"/>
              </a:ext>
            </a:extLst>
          </p:cNvPr>
          <p:cNvSpPr/>
          <p:nvPr/>
        </p:nvSpPr>
        <p:spPr>
          <a:xfrm>
            <a:off x="228599" y="3105150"/>
            <a:ext cx="6526575" cy="507824"/>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a:p>
            <a:pPr algn="ctr"/>
            <a:r>
              <a:rPr lang="en-US" dirty="0">
                <a:solidFill>
                  <a:schemeClr val="tx1"/>
                </a:solidFill>
              </a:rPr>
              <a:t>Present comparative results with state-of-the-art works TIM [13] and DTAM [15]</a:t>
            </a:r>
          </a:p>
          <a:p>
            <a:pPr algn="ctr"/>
            <a:endParaRPr lang="en-US" dirty="0"/>
          </a:p>
        </p:txBody>
      </p:sp>
      <p:sp>
        <p:nvSpPr>
          <p:cNvPr id="11" name="Google Shape;129;p21">
            <a:extLst>
              <a:ext uri="{FF2B5EF4-FFF2-40B4-BE49-F238E27FC236}">
                <a16:creationId xmlns:a16="http://schemas.microsoft.com/office/drawing/2014/main" id="{F1D11D3A-E934-47E4-B3FA-42FD69D3753C}"/>
              </a:ext>
            </a:extLst>
          </p:cNvPr>
          <p:cNvSpPr txBox="1"/>
          <p:nvPr/>
        </p:nvSpPr>
        <p:spPr>
          <a:xfrm>
            <a:off x="436819" y="4367374"/>
            <a:ext cx="6099034" cy="367312"/>
          </a:xfrm>
          <a:prstGeom prst="rect">
            <a:avLst/>
          </a:prstGeom>
          <a:noFill/>
          <a:ln>
            <a:noFill/>
          </a:ln>
        </p:spPr>
        <p:txBody>
          <a:bodyPr spcFirstLastPara="1" wrap="square" lIns="68569" tIns="34275" rIns="68569" bIns="34275" anchor="t" anchorCtr="0">
            <a:noAutofit/>
          </a:bodyPr>
          <a:lstStyle/>
          <a:p>
            <a:endParaRPr lang="en" sz="1200" dirty="0">
              <a:solidFill>
                <a:srgbClr val="0070C0"/>
              </a:solidFill>
            </a:endParaRPr>
          </a:p>
          <a:p>
            <a:r>
              <a:rPr lang="en" sz="1000" dirty="0">
                <a:solidFill>
                  <a:srgbClr val="0070C0"/>
                </a:solidFill>
              </a:rPr>
              <a:t>[15] </a:t>
            </a:r>
            <a:r>
              <a:rPr lang="en-US" sz="1000" dirty="0"/>
              <a:t>X. Wang, Y. Sui, J. Wang, C. Yuen, and W. Wu, “</a:t>
            </a:r>
            <a:r>
              <a:rPr lang="en-US" sz="1000" dirty="0">
                <a:solidFill>
                  <a:srgbClr val="000099"/>
                </a:solidFill>
              </a:rPr>
              <a:t>A distributed truthful auction mechanism for task allocation in mobile cloud computing</a:t>
            </a:r>
            <a:r>
              <a:rPr lang="en-US" sz="1000" dirty="0"/>
              <a:t>," IEEE Transactions on Services Computing, pp. 1-1, 2018.</a:t>
            </a:r>
            <a:endParaRPr sz="1000" dirty="0">
              <a:latin typeface="+mj-lt"/>
            </a:endParaRPr>
          </a:p>
          <a:p>
            <a:endParaRPr sz="750" dirty="0"/>
          </a:p>
        </p:txBody>
      </p:sp>
      <p:sp>
        <p:nvSpPr>
          <p:cNvPr id="12" name="Google Shape;129;p21">
            <a:extLst>
              <a:ext uri="{FF2B5EF4-FFF2-40B4-BE49-F238E27FC236}">
                <a16:creationId xmlns:a16="http://schemas.microsoft.com/office/drawing/2014/main" id="{78DED210-C961-4641-A8B2-9654D4494189}"/>
              </a:ext>
            </a:extLst>
          </p:cNvPr>
          <p:cNvSpPr txBox="1"/>
          <p:nvPr/>
        </p:nvSpPr>
        <p:spPr>
          <a:xfrm rot="10800000" flipV="1">
            <a:off x="459231" y="4044991"/>
            <a:ext cx="5826657" cy="507824"/>
          </a:xfrm>
          <a:prstGeom prst="rect">
            <a:avLst/>
          </a:prstGeom>
          <a:noFill/>
          <a:ln>
            <a:noFill/>
          </a:ln>
        </p:spPr>
        <p:txBody>
          <a:bodyPr spcFirstLastPara="1" wrap="square" lIns="68569" tIns="34275" rIns="68569" bIns="34275" anchor="t" anchorCtr="0">
            <a:noAutofit/>
          </a:bodyPr>
          <a:lstStyle/>
          <a:p>
            <a:r>
              <a:rPr lang="en" sz="1000" dirty="0">
                <a:solidFill>
                  <a:srgbClr val="0070C0"/>
                </a:solidFill>
              </a:rPr>
              <a:t>[13]</a:t>
            </a:r>
            <a:r>
              <a:rPr lang="en-US" sz="1000" dirty="0">
                <a:solidFill>
                  <a:srgbClr val="0070C0"/>
                </a:solidFill>
                <a:latin typeface="+mj-lt"/>
              </a:rPr>
              <a:t> </a:t>
            </a:r>
            <a:r>
              <a:rPr lang="en-US" sz="1000" dirty="0"/>
              <a:t>A. Jin, W. Song, P. Wang, D. </a:t>
            </a:r>
            <a:r>
              <a:rPr lang="en-US" sz="1000" dirty="0" err="1"/>
              <a:t>Niyato</a:t>
            </a:r>
            <a:r>
              <a:rPr lang="en-US" sz="1000" dirty="0"/>
              <a:t>, and P. </a:t>
            </a:r>
            <a:r>
              <a:rPr lang="en-US" sz="1000" dirty="0" err="1"/>
              <a:t>Ju</a:t>
            </a:r>
            <a:r>
              <a:rPr lang="en-US" sz="1000" dirty="0"/>
              <a:t>, “</a:t>
            </a:r>
            <a:r>
              <a:rPr lang="en-US" sz="1000" dirty="0">
                <a:solidFill>
                  <a:srgbClr val="000099"/>
                </a:solidFill>
              </a:rPr>
              <a:t>Auction mechanisms toward efficient resource sharing for cloudlets in mobile cloud computing</a:t>
            </a:r>
            <a:r>
              <a:rPr lang="en-US" sz="1000" dirty="0"/>
              <a:t>," IEEE Transactions on Services Computing, vol. 9, no. 6, pp. 895-909, 2016</a:t>
            </a:r>
            <a:r>
              <a:rPr lang="en-US" sz="1200" dirty="0"/>
              <a:t>.</a:t>
            </a:r>
            <a:endParaRPr sz="1200" dirty="0">
              <a:latin typeface="+mj-lt"/>
            </a:endParaRPr>
          </a:p>
          <a:p>
            <a:r>
              <a:rPr lang="en-US" sz="750" dirty="0"/>
              <a:t>.</a:t>
            </a:r>
            <a:endParaRPr sz="75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P spid="11"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4" name="Google Shape;154;p24"/>
          <p:cNvSpPr txBox="1"/>
          <p:nvPr/>
        </p:nvSpPr>
        <p:spPr>
          <a:xfrm>
            <a:off x="436819" y="1165875"/>
            <a:ext cx="3281625" cy="2680200"/>
          </a:xfrm>
          <a:prstGeom prst="rect">
            <a:avLst/>
          </a:prstGeom>
          <a:noFill/>
          <a:ln>
            <a:noFill/>
          </a:ln>
        </p:spPr>
        <p:txBody>
          <a:bodyPr spcFirstLastPara="1" wrap="square" lIns="68569" tIns="68569" rIns="68569" bIns="68569" anchor="t" anchorCtr="0">
            <a:noAutofit/>
          </a:bodyPr>
          <a:lstStyle/>
          <a:p>
            <a:pPr>
              <a:buSzPts val="2000"/>
            </a:pPr>
            <a:endParaRPr sz="1500" b="1" dirty="0"/>
          </a:p>
          <a:p>
            <a:pPr algn="just">
              <a:lnSpc>
                <a:spcPct val="115000"/>
              </a:lnSpc>
              <a:spcBef>
                <a:spcPts val="525"/>
              </a:spcBef>
              <a:buSzPts val="2000"/>
            </a:pPr>
            <a:endParaRPr sz="1500" dirty="0"/>
          </a:p>
          <a:p>
            <a:pPr marL="342900">
              <a:buSzPts val="2000"/>
            </a:pPr>
            <a:r>
              <a:rPr lang="en" sz="1500" b="1" dirty="0"/>
              <a:t> </a:t>
            </a:r>
            <a:endParaRPr sz="1500" b="1" dirty="0"/>
          </a:p>
          <a:p>
            <a:pPr>
              <a:buSzPts val="2000"/>
            </a:pPr>
            <a:endParaRPr sz="1500" b="1" dirty="0"/>
          </a:p>
        </p:txBody>
      </p:sp>
      <p:sp>
        <p:nvSpPr>
          <p:cNvPr id="6" name="TextBox 5"/>
          <p:cNvSpPr txBox="1"/>
          <p:nvPr/>
        </p:nvSpPr>
        <p:spPr>
          <a:xfrm>
            <a:off x="228600" y="907675"/>
            <a:ext cx="4941794" cy="369332"/>
          </a:xfrm>
          <a:prstGeom prst="rect">
            <a:avLst/>
          </a:prstGeom>
          <a:noFill/>
        </p:spPr>
        <p:txBody>
          <a:bodyPr wrap="square" rtlCol="0">
            <a:spAutoFit/>
          </a:bodyPr>
          <a:lstStyle/>
          <a:p>
            <a:r>
              <a:rPr lang="en-US" sz="1800" dirty="0">
                <a:solidFill>
                  <a:srgbClr val="3333FF"/>
                </a:solidFill>
              </a:rPr>
              <a:t>Impact of a varying number of buyers</a:t>
            </a:r>
          </a:p>
        </p:txBody>
      </p:sp>
      <p:sp>
        <p:nvSpPr>
          <p:cNvPr id="9" name="TextBox 8"/>
          <p:cNvSpPr txBox="1"/>
          <p:nvPr/>
        </p:nvSpPr>
        <p:spPr>
          <a:xfrm>
            <a:off x="1143000" y="3638550"/>
            <a:ext cx="5004547" cy="253916"/>
          </a:xfrm>
          <a:prstGeom prst="rect">
            <a:avLst/>
          </a:prstGeom>
          <a:noFill/>
        </p:spPr>
        <p:txBody>
          <a:bodyPr wrap="square" rtlCol="0">
            <a:spAutoFit/>
          </a:bodyPr>
          <a:lstStyle/>
          <a:p>
            <a:r>
              <a:rPr lang="en-US" sz="1050" dirty="0"/>
              <a:t>Fig: Average </a:t>
            </a:r>
            <a:r>
              <a:rPr lang="en-US" sz="1050" dirty="0" err="1"/>
              <a:t>QoE</a:t>
            </a:r>
            <a:r>
              <a:rPr lang="en-US" sz="1050" dirty="0"/>
              <a:t> of the buyers                           Fig: Average utility of the buyers</a:t>
            </a:r>
          </a:p>
        </p:txBody>
      </p:sp>
      <p:sp>
        <p:nvSpPr>
          <p:cNvPr id="10" name="TextBox 9"/>
          <p:cNvSpPr txBox="1"/>
          <p:nvPr/>
        </p:nvSpPr>
        <p:spPr>
          <a:xfrm>
            <a:off x="4336480" y="937796"/>
            <a:ext cx="2446885" cy="338554"/>
          </a:xfrm>
          <a:prstGeom prst="rect">
            <a:avLst/>
          </a:prstGeom>
          <a:solidFill>
            <a:schemeClr val="bg2">
              <a:lumMod val="60000"/>
              <a:lumOff val="40000"/>
              <a:alpha val="60000"/>
            </a:schemeClr>
          </a:solidFill>
        </p:spPr>
        <p:txBody>
          <a:bodyPr wrap="square" rtlCol="0">
            <a:spAutoFit/>
          </a:bodyPr>
          <a:lstStyle/>
          <a:p>
            <a:r>
              <a:rPr lang="en-US" sz="1600" dirty="0"/>
              <a:t>Number of workers = 30</a:t>
            </a:r>
          </a:p>
        </p:txBody>
      </p:sp>
      <p:pic>
        <p:nvPicPr>
          <p:cNvPr id="2" name="Picture 2"/>
          <p:cNvPicPr>
            <a:picLocks noChangeAspect="1" noChangeArrowheads="1"/>
          </p:cNvPicPr>
          <p:nvPr/>
        </p:nvPicPr>
        <p:blipFill>
          <a:blip r:embed="rId4"/>
          <a:srcRect/>
          <a:stretch>
            <a:fillRect/>
          </a:stretch>
        </p:blipFill>
        <p:spPr bwMode="auto">
          <a:xfrm>
            <a:off x="604180" y="1413526"/>
            <a:ext cx="2897560" cy="2161672"/>
          </a:xfrm>
          <a:prstGeom prst="rect">
            <a:avLst/>
          </a:prstGeom>
          <a:noFill/>
          <a:ln w="9525">
            <a:noFill/>
            <a:miter lim="800000"/>
            <a:headEnd/>
            <a:tailEnd/>
          </a:ln>
          <a:effectLst/>
        </p:spPr>
      </p:pic>
      <p:pic>
        <p:nvPicPr>
          <p:cNvPr id="3" name="Picture 3"/>
          <p:cNvPicPr>
            <a:picLocks noChangeAspect="1" noChangeArrowheads="1"/>
          </p:cNvPicPr>
          <p:nvPr/>
        </p:nvPicPr>
        <p:blipFill>
          <a:blip r:embed="rId5"/>
          <a:srcRect/>
          <a:stretch>
            <a:fillRect/>
          </a:stretch>
        </p:blipFill>
        <p:spPr bwMode="auto">
          <a:xfrm>
            <a:off x="3501740" y="1413525"/>
            <a:ext cx="3127660" cy="2148825"/>
          </a:xfrm>
          <a:prstGeom prst="rect">
            <a:avLst/>
          </a:prstGeom>
          <a:noFill/>
          <a:ln w="9525">
            <a:noFill/>
            <a:miter lim="800000"/>
            <a:headEnd/>
            <a:tailEnd/>
          </a:ln>
          <a:effectLst/>
        </p:spPr>
      </p:pic>
      <p:sp>
        <p:nvSpPr>
          <p:cNvPr id="11" name="Slide Number Placeholder 10"/>
          <p:cNvSpPr>
            <a:spLocks noGrp="1"/>
          </p:cNvSpPr>
          <p:nvPr>
            <p:ph type="sldNum" idx="12"/>
          </p:nvPr>
        </p:nvSpPr>
        <p:spPr/>
        <p:txBody>
          <a:bodyPr/>
          <a:lstStyle/>
          <a:p>
            <a:fld id="{00000000-1234-1234-1234-123412341234}" type="slidenum">
              <a:rPr lang="en" smtClean="0"/>
              <a:pPr/>
              <a:t>36</a:t>
            </a:fld>
            <a:endParaRPr lang="en"/>
          </a:p>
        </p:txBody>
      </p:sp>
      <p:sp>
        <p:nvSpPr>
          <p:cNvPr id="4" name="Arrow: Down 3">
            <a:extLst>
              <a:ext uri="{FF2B5EF4-FFF2-40B4-BE49-F238E27FC236}">
                <a16:creationId xmlns:a16="http://schemas.microsoft.com/office/drawing/2014/main" id="{389F6FFA-C973-46FC-83A8-9CB61019B421}"/>
              </a:ext>
            </a:extLst>
          </p:cNvPr>
          <p:cNvSpPr/>
          <p:nvPr/>
        </p:nvSpPr>
        <p:spPr>
          <a:xfrm>
            <a:off x="2133600" y="1682667"/>
            <a:ext cx="152400" cy="355684"/>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050"/>
          </a:p>
        </p:txBody>
      </p:sp>
      <p:sp>
        <p:nvSpPr>
          <p:cNvPr id="5" name="TextBox 4">
            <a:extLst>
              <a:ext uri="{FF2B5EF4-FFF2-40B4-BE49-F238E27FC236}">
                <a16:creationId xmlns:a16="http://schemas.microsoft.com/office/drawing/2014/main" id="{D74D8E52-B7A5-4737-92EE-C5A022887EEB}"/>
              </a:ext>
            </a:extLst>
          </p:cNvPr>
          <p:cNvSpPr txBox="1"/>
          <p:nvPr/>
        </p:nvSpPr>
        <p:spPr>
          <a:xfrm>
            <a:off x="1676400" y="1349573"/>
            <a:ext cx="1237129" cy="307777"/>
          </a:xfrm>
          <a:prstGeom prst="rect">
            <a:avLst/>
          </a:prstGeom>
          <a:solidFill>
            <a:srgbClr val="92D050">
              <a:alpha val="70000"/>
            </a:srgbClr>
          </a:solidFill>
          <a:ln w="25400">
            <a:solidFill>
              <a:srgbClr val="00B050"/>
            </a:solidFill>
          </a:ln>
        </p:spPr>
        <p:txBody>
          <a:bodyPr wrap="square" rtlCol="0">
            <a:spAutoFit/>
          </a:bodyPr>
          <a:lstStyle/>
          <a:p>
            <a:r>
              <a:rPr lang="en-US" dirty="0"/>
              <a:t>Highest </a:t>
            </a:r>
            <a:r>
              <a:rPr lang="en-US" dirty="0" err="1"/>
              <a:t>QoE</a:t>
            </a:r>
            <a:endParaRPr lang="en-US" dirty="0"/>
          </a:p>
        </p:txBody>
      </p:sp>
      <p:sp>
        <p:nvSpPr>
          <p:cNvPr id="12" name="Arrow: Down 11">
            <a:extLst>
              <a:ext uri="{FF2B5EF4-FFF2-40B4-BE49-F238E27FC236}">
                <a16:creationId xmlns:a16="http://schemas.microsoft.com/office/drawing/2014/main" id="{15219F7D-A808-4214-820D-6789DBF75753}"/>
              </a:ext>
            </a:extLst>
          </p:cNvPr>
          <p:cNvSpPr/>
          <p:nvPr/>
        </p:nvSpPr>
        <p:spPr>
          <a:xfrm>
            <a:off x="5200576" y="1996649"/>
            <a:ext cx="133424" cy="49890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050"/>
          </a:p>
        </p:txBody>
      </p:sp>
      <p:sp>
        <p:nvSpPr>
          <p:cNvPr id="13" name="TextBox 12">
            <a:extLst>
              <a:ext uri="{FF2B5EF4-FFF2-40B4-BE49-F238E27FC236}">
                <a16:creationId xmlns:a16="http://schemas.microsoft.com/office/drawing/2014/main" id="{39F52B85-64FC-404E-A635-BCFB01D348F1}"/>
              </a:ext>
            </a:extLst>
          </p:cNvPr>
          <p:cNvSpPr txBox="1"/>
          <p:nvPr/>
        </p:nvSpPr>
        <p:spPr>
          <a:xfrm>
            <a:off x="4743449" y="1657350"/>
            <a:ext cx="1276351" cy="307777"/>
          </a:xfrm>
          <a:prstGeom prst="rect">
            <a:avLst/>
          </a:prstGeom>
          <a:solidFill>
            <a:srgbClr val="92D050">
              <a:alpha val="70000"/>
            </a:srgbClr>
          </a:solidFill>
          <a:ln w="25400">
            <a:solidFill>
              <a:srgbClr val="00B050"/>
            </a:solidFill>
          </a:ln>
        </p:spPr>
        <p:txBody>
          <a:bodyPr wrap="square" rtlCol="0">
            <a:spAutoFit/>
          </a:bodyPr>
          <a:lstStyle/>
          <a:p>
            <a:r>
              <a:rPr lang="en-US" dirty="0"/>
              <a:t>Highest Utility</a:t>
            </a:r>
          </a:p>
        </p:txBody>
      </p:sp>
      <p:sp>
        <p:nvSpPr>
          <p:cNvPr id="14" name="Google Shape;151;p24">
            <a:extLst>
              <a:ext uri="{FF2B5EF4-FFF2-40B4-BE49-F238E27FC236}">
                <a16:creationId xmlns:a16="http://schemas.microsoft.com/office/drawing/2014/main" id="{5C42B8E4-AAC1-40DF-9428-D61A98B74C53}"/>
              </a:ext>
            </a:extLst>
          </p:cNvPr>
          <p:cNvSpPr txBox="1"/>
          <p:nvPr/>
        </p:nvSpPr>
        <p:spPr>
          <a:xfrm>
            <a:off x="295835" y="262218"/>
            <a:ext cx="4913706" cy="554890"/>
          </a:xfrm>
          <a:prstGeom prst="rect">
            <a:avLst/>
          </a:prstGeom>
          <a:noFill/>
          <a:ln>
            <a:noFill/>
          </a:ln>
        </p:spPr>
        <p:txBody>
          <a:bodyPr spcFirstLastPara="1" wrap="square" lIns="68569" tIns="68569" rIns="68569" bIns="68569" anchor="t" anchorCtr="0">
            <a:noAutofit/>
          </a:bodyPr>
          <a:lstStyle/>
          <a:p>
            <a:pPr>
              <a:buSzPts val="3000"/>
            </a:pPr>
            <a:r>
              <a:rPr lang="en" sz="2800" b="1" dirty="0">
                <a:solidFill>
                  <a:srgbClr val="000099"/>
                </a:solidFill>
              </a:rPr>
              <a:t>Performance Evaluation</a:t>
            </a:r>
            <a:endParaRPr sz="2800" b="1" dirty="0">
              <a:solidFill>
                <a:srgbClr val="000099"/>
              </a:solidFill>
            </a:endParaRPr>
          </a:p>
          <a:p>
            <a:pPr>
              <a:buSzPts val="3000"/>
            </a:pPr>
            <a:endParaRPr sz="2250" b="1" dirty="0"/>
          </a:p>
        </p:txBody>
      </p:sp>
      <p:sp>
        <p:nvSpPr>
          <p:cNvPr id="15" name="Rectangle 14">
            <a:extLst>
              <a:ext uri="{FF2B5EF4-FFF2-40B4-BE49-F238E27FC236}">
                <a16:creationId xmlns:a16="http://schemas.microsoft.com/office/drawing/2014/main" id="{AC1ED305-74F2-4DAC-9E8B-8A61CB3CAB16}"/>
              </a:ext>
            </a:extLst>
          </p:cNvPr>
          <p:cNvSpPr/>
          <p:nvPr/>
        </p:nvSpPr>
        <p:spPr>
          <a:xfrm>
            <a:off x="2020347" y="2724150"/>
            <a:ext cx="3200400" cy="533400"/>
          </a:xfrm>
          <a:prstGeom prst="rect">
            <a:avLst/>
          </a:prstGeom>
          <a:solidFill>
            <a:schemeClr val="bg2">
              <a:lumMod val="60000"/>
              <a:lumOff val="40000"/>
              <a:alpha val="7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Selection of highly reputed workers helps to improve </a:t>
            </a:r>
            <a:r>
              <a:rPr lang="en-US" dirty="0" err="1">
                <a:solidFill>
                  <a:schemeClr val="tx1"/>
                </a:solidFill>
              </a:rPr>
              <a:t>QoE</a:t>
            </a:r>
            <a:r>
              <a:rPr lang="en-US" dirty="0">
                <a:solidFill>
                  <a:schemeClr val="tx1"/>
                </a:solidFill>
              </a:rPr>
              <a:t> and Utility</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animBg="1"/>
      <p:bldP spid="13"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4" name="Google Shape;154;p24"/>
          <p:cNvSpPr txBox="1"/>
          <p:nvPr/>
        </p:nvSpPr>
        <p:spPr>
          <a:xfrm>
            <a:off x="436819" y="1165875"/>
            <a:ext cx="3281625" cy="2680200"/>
          </a:xfrm>
          <a:prstGeom prst="rect">
            <a:avLst/>
          </a:prstGeom>
          <a:noFill/>
          <a:ln>
            <a:noFill/>
          </a:ln>
        </p:spPr>
        <p:txBody>
          <a:bodyPr spcFirstLastPara="1" wrap="square" lIns="68569" tIns="68569" rIns="68569" bIns="68569" anchor="t" anchorCtr="0">
            <a:noAutofit/>
          </a:bodyPr>
          <a:lstStyle/>
          <a:p>
            <a:pPr>
              <a:buSzPts val="2000"/>
            </a:pPr>
            <a:endParaRPr sz="1500" b="1" dirty="0"/>
          </a:p>
          <a:p>
            <a:pPr algn="just">
              <a:lnSpc>
                <a:spcPct val="115000"/>
              </a:lnSpc>
              <a:spcBef>
                <a:spcPts val="525"/>
              </a:spcBef>
              <a:buSzPts val="2000"/>
            </a:pPr>
            <a:endParaRPr sz="1500" dirty="0"/>
          </a:p>
          <a:p>
            <a:pPr marL="342900">
              <a:buSzPts val="2000"/>
            </a:pPr>
            <a:r>
              <a:rPr lang="en" sz="1500" b="1" dirty="0"/>
              <a:t> </a:t>
            </a:r>
            <a:endParaRPr sz="1500" b="1" dirty="0"/>
          </a:p>
          <a:p>
            <a:pPr>
              <a:buSzPts val="2000"/>
            </a:pPr>
            <a:endParaRPr sz="1500" b="1" dirty="0"/>
          </a:p>
        </p:txBody>
      </p:sp>
      <p:sp>
        <p:nvSpPr>
          <p:cNvPr id="6" name="TextBox 5"/>
          <p:cNvSpPr txBox="1"/>
          <p:nvPr/>
        </p:nvSpPr>
        <p:spPr>
          <a:xfrm>
            <a:off x="228600" y="895350"/>
            <a:ext cx="5200650" cy="369332"/>
          </a:xfrm>
          <a:prstGeom prst="rect">
            <a:avLst/>
          </a:prstGeom>
          <a:noFill/>
        </p:spPr>
        <p:txBody>
          <a:bodyPr wrap="square" rtlCol="0">
            <a:spAutoFit/>
          </a:bodyPr>
          <a:lstStyle/>
          <a:p>
            <a:r>
              <a:rPr lang="en-US" sz="1800" dirty="0">
                <a:solidFill>
                  <a:srgbClr val="3333FF"/>
                </a:solidFill>
              </a:rPr>
              <a:t>Impact of a varying number of buyers</a:t>
            </a:r>
          </a:p>
        </p:txBody>
      </p:sp>
      <p:sp>
        <p:nvSpPr>
          <p:cNvPr id="9" name="TextBox 8"/>
          <p:cNvSpPr txBox="1"/>
          <p:nvPr/>
        </p:nvSpPr>
        <p:spPr>
          <a:xfrm>
            <a:off x="685800" y="3689434"/>
            <a:ext cx="5486400" cy="253916"/>
          </a:xfrm>
          <a:prstGeom prst="rect">
            <a:avLst/>
          </a:prstGeom>
          <a:noFill/>
        </p:spPr>
        <p:txBody>
          <a:bodyPr wrap="square" rtlCol="0">
            <a:spAutoFit/>
          </a:bodyPr>
          <a:lstStyle/>
          <a:p>
            <a:r>
              <a:rPr lang="en-US" sz="1050" dirty="0"/>
              <a:t>      Fig : Task completion ratio                                   Fig: Average payment of the workers</a:t>
            </a:r>
          </a:p>
        </p:txBody>
      </p:sp>
      <p:pic>
        <p:nvPicPr>
          <p:cNvPr id="3074" name="Picture 2"/>
          <p:cNvPicPr>
            <a:picLocks noChangeAspect="1" noChangeArrowheads="1"/>
          </p:cNvPicPr>
          <p:nvPr/>
        </p:nvPicPr>
        <p:blipFill>
          <a:blip r:embed="rId4"/>
          <a:srcRect/>
          <a:stretch>
            <a:fillRect/>
          </a:stretch>
        </p:blipFill>
        <p:spPr bwMode="auto">
          <a:xfrm>
            <a:off x="514349" y="1581149"/>
            <a:ext cx="2914651" cy="2076098"/>
          </a:xfrm>
          <a:prstGeom prst="rect">
            <a:avLst/>
          </a:prstGeom>
          <a:noFill/>
          <a:ln w="9525">
            <a:noFill/>
            <a:miter lim="800000"/>
            <a:headEnd/>
            <a:tailEnd/>
          </a:ln>
          <a:effectLst/>
        </p:spPr>
      </p:pic>
      <p:pic>
        <p:nvPicPr>
          <p:cNvPr id="3075" name="Picture 3"/>
          <p:cNvPicPr>
            <a:picLocks noChangeAspect="1" noChangeArrowheads="1"/>
          </p:cNvPicPr>
          <p:nvPr/>
        </p:nvPicPr>
        <p:blipFill>
          <a:blip r:embed="rId5"/>
          <a:srcRect/>
          <a:stretch>
            <a:fillRect/>
          </a:stretch>
        </p:blipFill>
        <p:spPr bwMode="auto">
          <a:xfrm>
            <a:off x="3534507" y="1485900"/>
            <a:ext cx="2767400" cy="2158573"/>
          </a:xfrm>
          <a:prstGeom prst="rect">
            <a:avLst/>
          </a:prstGeom>
          <a:noFill/>
          <a:ln w="9525">
            <a:noFill/>
            <a:miter lim="800000"/>
            <a:headEnd/>
            <a:tailEnd/>
          </a:ln>
          <a:effectLst/>
        </p:spPr>
      </p:pic>
      <p:sp>
        <p:nvSpPr>
          <p:cNvPr id="10" name="Slide Number Placeholder 9"/>
          <p:cNvSpPr>
            <a:spLocks noGrp="1"/>
          </p:cNvSpPr>
          <p:nvPr>
            <p:ph type="sldNum" idx="12"/>
          </p:nvPr>
        </p:nvSpPr>
        <p:spPr/>
        <p:txBody>
          <a:bodyPr/>
          <a:lstStyle/>
          <a:p>
            <a:fld id="{00000000-1234-1234-1234-123412341234}" type="slidenum">
              <a:rPr lang="en" smtClean="0"/>
              <a:pPr/>
              <a:t>37</a:t>
            </a:fld>
            <a:endParaRPr lang="en"/>
          </a:p>
        </p:txBody>
      </p:sp>
      <p:sp>
        <p:nvSpPr>
          <p:cNvPr id="2" name="Arrow: Up 1">
            <a:extLst>
              <a:ext uri="{FF2B5EF4-FFF2-40B4-BE49-F238E27FC236}">
                <a16:creationId xmlns:a16="http://schemas.microsoft.com/office/drawing/2014/main" id="{7666DDFA-FEAB-4DBE-BA02-0DF48063FBBD}"/>
              </a:ext>
            </a:extLst>
          </p:cNvPr>
          <p:cNvSpPr/>
          <p:nvPr/>
        </p:nvSpPr>
        <p:spPr>
          <a:xfrm>
            <a:off x="1681932" y="1906422"/>
            <a:ext cx="217969" cy="661043"/>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050" dirty="0"/>
          </a:p>
        </p:txBody>
      </p:sp>
      <p:sp>
        <p:nvSpPr>
          <p:cNvPr id="12" name="TextBox 11">
            <a:extLst>
              <a:ext uri="{FF2B5EF4-FFF2-40B4-BE49-F238E27FC236}">
                <a16:creationId xmlns:a16="http://schemas.microsoft.com/office/drawing/2014/main" id="{E7CE9EC0-1230-4ECD-BC49-0305FEB0FD3C}"/>
              </a:ext>
            </a:extLst>
          </p:cNvPr>
          <p:cNvSpPr txBox="1"/>
          <p:nvPr/>
        </p:nvSpPr>
        <p:spPr>
          <a:xfrm>
            <a:off x="409614" y="2537252"/>
            <a:ext cx="2562186" cy="415498"/>
          </a:xfrm>
          <a:prstGeom prst="rect">
            <a:avLst/>
          </a:prstGeom>
          <a:solidFill>
            <a:srgbClr val="92D050">
              <a:alpha val="70000"/>
            </a:srgbClr>
          </a:solidFill>
          <a:ln w="25400">
            <a:solidFill>
              <a:srgbClr val="00B050"/>
            </a:solidFill>
          </a:ln>
        </p:spPr>
        <p:txBody>
          <a:bodyPr wrap="square" rtlCol="0">
            <a:spAutoFit/>
          </a:bodyPr>
          <a:lstStyle/>
          <a:p>
            <a:r>
              <a:rPr lang="en-US" sz="1050" dirty="0"/>
              <a:t>Have not considered device energy </a:t>
            </a:r>
          </a:p>
          <a:p>
            <a:r>
              <a:rPr lang="en-US" sz="1050" dirty="0"/>
              <a:t>        and worker’s preference</a:t>
            </a:r>
          </a:p>
        </p:txBody>
      </p:sp>
      <p:sp>
        <p:nvSpPr>
          <p:cNvPr id="13" name="TextBox 12">
            <a:extLst>
              <a:ext uri="{FF2B5EF4-FFF2-40B4-BE49-F238E27FC236}">
                <a16:creationId xmlns:a16="http://schemas.microsoft.com/office/drawing/2014/main" id="{049724AA-EE04-4D96-BE0B-BA2FFB770E50}"/>
              </a:ext>
            </a:extLst>
          </p:cNvPr>
          <p:cNvSpPr txBox="1"/>
          <p:nvPr/>
        </p:nvSpPr>
        <p:spPr>
          <a:xfrm>
            <a:off x="4336480" y="937796"/>
            <a:ext cx="2446885" cy="338554"/>
          </a:xfrm>
          <a:prstGeom prst="rect">
            <a:avLst/>
          </a:prstGeom>
          <a:solidFill>
            <a:schemeClr val="bg2">
              <a:lumMod val="60000"/>
              <a:lumOff val="40000"/>
              <a:alpha val="60000"/>
            </a:schemeClr>
          </a:solidFill>
        </p:spPr>
        <p:txBody>
          <a:bodyPr wrap="square" rtlCol="0">
            <a:spAutoFit/>
          </a:bodyPr>
          <a:lstStyle/>
          <a:p>
            <a:r>
              <a:rPr lang="en-US" sz="1600" dirty="0"/>
              <a:t>Number of workers = 30</a:t>
            </a:r>
          </a:p>
        </p:txBody>
      </p:sp>
      <p:sp>
        <p:nvSpPr>
          <p:cNvPr id="14" name="Google Shape;151;p24">
            <a:extLst>
              <a:ext uri="{FF2B5EF4-FFF2-40B4-BE49-F238E27FC236}">
                <a16:creationId xmlns:a16="http://schemas.microsoft.com/office/drawing/2014/main" id="{A7B0B4FF-BB58-472D-87D2-5D8A190A7560}"/>
              </a:ext>
            </a:extLst>
          </p:cNvPr>
          <p:cNvSpPr txBox="1"/>
          <p:nvPr/>
        </p:nvSpPr>
        <p:spPr>
          <a:xfrm>
            <a:off x="289112" y="275665"/>
            <a:ext cx="4927152" cy="527996"/>
          </a:xfrm>
          <a:prstGeom prst="rect">
            <a:avLst/>
          </a:prstGeom>
          <a:noFill/>
          <a:ln>
            <a:noFill/>
          </a:ln>
        </p:spPr>
        <p:txBody>
          <a:bodyPr spcFirstLastPara="1" wrap="square" lIns="68569" tIns="68569" rIns="68569" bIns="68569" anchor="t" anchorCtr="0">
            <a:noAutofit/>
          </a:bodyPr>
          <a:lstStyle/>
          <a:p>
            <a:pPr>
              <a:buSzPts val="3000"/>
            </a:pPr>
            <a:r>
              <a:rPr lang="en" sz="2800" b="1" dirty="0">
                <a:solidFill>
                  <a:srgbClr val="000099"/>
                </a:solidFill>
              </a:rPr>
              <a:t>Performance Evaluation</a:t>
            </a:r>
            <a:endParaRPr sz="2800" b="1" dirty="0">
              <a:solidFill>
                <a:srgbClr val="000099"/>
              </a:solidFill>
            </a:endParaRPr>
          </a:p>
          <a:p>
            <a:pPr>
              <a:buSzPts val="3000"/>
            </a:pPr>
            <a:endParaRPr sz="2250" b="1" dirty="0"/>
          </a:p>
        </p:txBody>
      </p:sp>
      <p:sp>
        <p:nvSpPr>
          <p:cNvPr id="15" name="TextBox 14">
            <a:extLst>
              <a:ext uri="{FF2B5EF4-FFF2-40B4-BE49-F238E27FC236}">
                <a16:creationId xmlns:a16="http://schemas.microsoft.com/office/drawing/2014/main" id="{E79B4A8C-333A-4CDF-92A4-C623A33A21D3}"/>
              </a:ext>
            </a:extLst>
          </p:cNvPr>
          <p:cNvSpPr txBox="1"/>
          <p:nvPr/>
        </p:nvSpPr>
        <p:spPr>
          <a:xfrm>
            <a:off x="3926663" y="1962150"/>
            <a:ext cx="2272049" cy="523220"/>
          </a:xfrm>
          <a:prstGeom prst="rect">
            <a:avLst/>
          </a:prstGeom>
          <a:solidFill>
            <a:srgbClr val="92D050">
              <a:alpha val="70000"/>
            </a:srgbClr>
          </a:solidFill>
          <a:ln w="25400">
            <a:solidFill>
              <a:srgbClr val="00B050"/>
            </a:solidFill>
          </a:ln>
        </p:spPr>
        <p:txBody>
          <a:bodyPr wrap="square" rtlCol="0">
            <a:spAutoFit/>
          </a:bodyPr>
          <a:lstStyle/>
          <a:p>
            <a:pPr algn="ctr"/>
            <a:r>
              <a:rPr lang="en-US" dirty="0"/>
              <a:t>Add Incentives Along With Regular Payment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4" name="Google Shape;154;p24"/>
          <p:cNvSpPr txBox="1"/>
          <p:nvPr/>
        </p:nvSpPr>
        <p:spPr>
          <a:xfrm>
            <a:off x="436819" y="1165875"/>
            <a:ext cx="3281625" cy="2680200"/>
          </a:xfrm>
          <a:prstGeom prst="rect">
            <a:avLst/>
          </a:prstGeom>
          <a:noFill/>
          <a:ln>
            <a:noFill/>
          </a:ln>
        </p:spPr>
        <p:txBody>
          <a:bodyPr spcFirstLastPara="1" wrap="square" lIns="68569" tIns="68569" rIns="68569" bIns="68569" anchor="t" anchorCtr="0">
            <a:noAutofit/>
          </a:bodyPr>
          <a:lstStyle/>
          <a:p>
            <a:pPr>
              <a:buSzPts val="2000"/>
            </a:pPr>
            <a:endParaRPr sz="1500" b="1"/>
          </a:p>
          <a:p>
            <a:pPr algn="just">
              <a:lnSpc>
                <a:spcPct val="115000"/>
              </a:lnSpc>
              <a:spcBef>
                <a:spcPts val="525"/>
              </a:spcBef>
              <a:buSzPts val="2000"/>
            </a:pPr>
            <a:endParaRPr sz="1500"/>
          </a:p>
          <a:p>
            <a:pPr marL="342900">
              <a:buSzPts val="2000"/>
            </a:pPr>
            <a:r>
              <a:rPr lang="en" sz="1500" b="1" dirty="0"/>
              <a:t> </a:t>
            </a:r>
            <a:endParaRPr sz="1500" b="1"/>
          </a:p>
          <a:p>
            <a:pPr>
              <a:buSzPts val="2000"/>
            </a:pPr>
            <a:endParaRPr sz="1500" b="1"/>
          </a:p>
        </p:txBody>
      </p:sp>
      <p:sp>
        <p:nvSpPr>
          <p:cNvPr id="6" name="TextBox 5"/>
          <p:cNvSpPr txBox="1"/>
          <p:nvPr/>
        </p:nvSpPr>
        <p:spPr>
          <a:xfrm>
            <a:off x="400050" y="953185"/>
            <a:ext cx="5029200" cy="369332"/>
          </a:xfrm>
          <a:prstGeom prst="rect">
            <a:avLst/>
          </a:prstGeom>
          <a:noFill/>
        </p:spPr>
        <p:txBody>
          <a:bodyPr wrap="square" rtlCol="0">
            <a:spAutoFit/>
          </a:bodyPr>
          <a:lstStyle/>
          <a:p>
            <a:r>
              <a:rPr lang="en-US" sz="1800" dirty="0">
                <a:solidFill>
                  <a:srgbClr val="3333FF"/>
                </a:solidFill>
              </a:rPr>
              <a:t>Impact of varying number of workers</a:t>
            </a:r>
          </a:p>
        </p:txBody>
      </p:sp>
      <p:sp>
        <p:nvSpPr>
          <p:cNvPr id="9" name="TextBox 8"/>
          <p:cNvSpPr txBox="1"/>
          <p:nvPr/>
        </p:nvSpPr>
        <p:spPr>
          <a:xfrm>
            <a:off x="514350" y="3769667"/>
            <a:ext cx="5829300" cy="253916"/>
          </a:xfrm>
          <a:prstGeom prst="rect">
            <a:avLst/>
          </a:prstGeom>
          <a:noFill/>
        </p:spPr>
        <p:txBody>
          <a:bodyPr wrap="square" rtlCol="0">
            <a:spAutoFit/>
          </a:bodyPr>
          <a:lstStyle/>
          <a:p>
            <a:r>
              <a:rPr lang="en-US" sz="1050" dirty="0"/>
              <a:t>      Fig: Average </a:t>
            </a:r>
            <a:r>
              <a:rPr lang="en-US" sz="1050" dirty="0" err="1"/>
              <a:t>QoE</a:t>
            </a:r>
            <a:r>
              <a:rPr lang="en-US" sz="1050" dirty="0"/>
              <a:t> of the buyer’s                                     Fig: Average utility of the buyers</a:t>
            </a:r>
          </a:p>
        </p:txBody>
      </p:sp>
      <p:pic>
        <p:nvPicPr>
          <p:cNvPr id="2050" name="Picture 2"/>
          <p:cNvPicPr>
            <a:picLocks noChangeAspect="1" noChangeArrowheads="1"/>
          </p:cNvPicPr>
          <p:nvPr/>
        </p:nvPicPr>
        <p:blipFill>
          <a:blip r:embed="rId4"/>
          <a:srcRect/>
          <a:stretch>
            <a:fillRect/>
          </a:stretch>
        </p:blipFill>
        <p:spPr bwMode="auto">
          <a:xfrm>
            <a:off x="314780" y="1535207"/>
            <a:ext cx="2961820" cy="2122393"/>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a:srcRect/>
          <a:stretch>
            <a:fillRect/>
          </a:stretch>
        </p:blipFill>
        <p:spPr bwMode="auto">
          <a:xfrm>
            <a:off x="3515914" y="1504950"/>
            <a:ext cx="2827736" cy="2084160"/>
          </a:xfrm>
          <a:prstGeom prst="rect">
            <a:avLst/>
          </a:prstGeom>
          <a:noFill/>
          <a:ln w="9525">
            <a:noFill/>
            <a:miter lim="800000"/>
            <a:headEnd/>
            <a:tailEnd/>
          </a:ln>
          <a:effectLst/>
        </p:spPr>
      </p:pic>
      <p:sp>
        <p:nvSpPr>
          <p:cNvPr id="10" name="Slide Number Placeholder 9"/>
          <p:cNvSpPr>
            <a:spLocks noGrp="1"/>
          </p:cNvSpPr>
          <p:nvPr>
            <p:ph type="sldNum" idx="12"/>
          </p:nvPr>
        </p:nvSpPr>
        <p:spPr/>
        <p:txBody>
          <a:bodyPr/>
          <a:lstStyle/>
          <a:p>
            <a:fld id="{00000000-1234-1234-1234-123412341234}" type="slidenum">
              <a:rPr lang="en" smtClean="0"/>
              <a:pPr/>
              <a:t>38</a:t>
            </a:fld>
            <a:endParaRPr lang="en"/>
          </a:p>
        </p:txBody>
      </p:sp>
      <p:sp>
        <p:nvSpPr>
          <p:cNvPr id="2" name="Arrow: Down 1">
            <a:extLst>
              <a:ext uri="{FF2B5EF4-FFF2-40B4-BE49-F238E27FC236}">
                <a16:creationId xmlns:a16="http://schemas.microsoft.com/office/drawing/2014/main" id="{C81FD848-682F-43C7-923C-A6373EC64B2D}"/>
              </a:ext>
            </a:extLst>
          </p:cNvPr>
          <p:cNvSpPr/>
          <p:nvPr/>
        </p:nvSpPr>
        <p:spPr>
          <a:xfrm>
            <a:off x="2362200" y="1733550"/>
            <a:ext cx="228600" cy="282076"/>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050"/>
          </a:p>
        </p:txBody>
      </p:sp>
      <p:sp>
        <p:nvSpPr>
          <p:cNvPr id="3" name="TextBox 2">
            <a:extLst>
              <a:ext uri="{FF2B5EF4-FFF2-40B4-BE49-F238E27FC236}">
                <a16:creationId xmlns:a16="http://schemas.microsoft.com/office/drawing/2014/main" id="{B28877FA-A55E-4A3A-B023-A37A784FB4AF}"/>
              </a:ext>
            </a:extLst>
          </p:cNvPr>
          <p:cNvSpPr txBox="1"/>
          <p:nvPr/>
        </p:nvSpPr>
        <p:spPr>
          <a:xfrm>
            <a:off x="1524000" y="1425773"/>
            <a:ext cx="3381365" cy="307777"/>
          </a:xfrm>
          <a:prstGeom prst="rect">
            <a:avLst/>
          </a:prstGeom>
          <a:solidFill>
            <a:srgbClr val="92D050">
              <a:alpha val="70000"/>
            </a:srgbClr>
          </a:solidFill>
          <a:ln w="25400">
            <a:solidFill>
              <a:srgbClr val="00B050"/>
            </a:solidFill>
          </a:ln>
        </p:spPr>
        <p:txBody>
          <a:bodyPr wrap="square" rtlCol="0">
            <a:spAutoFit/>
          </a:bodyPr>
          <a:lstStyle/>
          <a:p>
            <a:r>
              <a:rPr lang="en-US" dirty="0"/>
              <a:t> More high-quality workers get selected </a:t>
            </a:r>
          </a:p>
        </p:txBody>
      </p:sp>
      <p:sp>
        <p:nvSpPr>
          <p:cNvPr id="12" name="Arrow: Down 11">
            <a:extLst>
              <a:ext uri="{FF2B5EF4-FFF2-40B4-BE49-F238E27FC236}">
                <a16:creationId xmlns:a16="http://schemas.microsoft.com/office/drawing/2014/main" id="{603795C7-8AEC-4037-8AA9-041D95F7B82E}"/>
              </a:ext>
            </a:extLst>
          </p:cNvPr>
          <p:cNvSpPr/>
          <p:nvPr/>
        </p:nvSpPr>
        <p:spPr>
          <a:xfrm>
            <a:off x="4495800" y="1758866"/>
            <a:ext cx="228600" cy="736684"/>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050"/>
          </a:p>
        </p:txBody>
      </p:sp>
      <p:sp>
        <p:nvSpPr>
          <p:cNvPr id="13" name="Google Shape;151;p24">
            <a:extLst>
              <a:ext uri="{FF2B5EF4-FFF2-40B4-BE49-F238E27FC236}">
                <a16:creationId xmlns:a16="http://schemas.microsoft.com/office/drawing/2014/main" id="{5B75204A-7419-48F2-ABF4-F2AF03E44715}"/>
              </a:ext>
            </a:extLst>
          </p:cNvPr>
          <p:cNvSpPr txBox="1"/>
          <p:nvPr/>
        </p:nvSpPr>
        <p:spPr>
          <a:xfrm>
            <a:off x="289112" y="275665"/>
            <a:ext cx="4927152" cy="527996"/>
          </a:xfrm>
          <a:prstGeom prst="rect">
            <a:avLst/>
          </a:prstGeom>
          <a:noFill/>
          <a:ln>
            <a:noFill/>
          </a:ln>
        </p:spPr>
        <p:txBody>
          <a:bodyPr spcFirstLastPara="1" wrap="square" lIns="68569" tIns="68569" rIns="68569" bIns="68569" anchor="t" anchorCtr="0">
            <a:noAutofit/>
          </a:bodyPr>
          <a:lstStyle/>
          <a:p>
            <a:pPr>
              <a:buSzPts val="3000"/>
            </a:pPr>
            <a:r>
              <a:rPr lang="en" sz="2800" b="1" dirty="0">
                <a:solidFill>
                  <a:srgbClr val="000099"/>
                </a:solidFill>
              </a:rPr>
              <a:t>Performance Evaluation</a:t>
            </a:r>
            <a:endParaRPr sz="2800" b="1" dirty="0">
              <a:solidFill>
                <a:srgbClr val="000099"/>
              </a:solidFill>
            </a:endParaRPr>
          </a:p>
          <a:p>
            <a:pPr>
              <a:buSzPts val="3000"/>
            </a:pPr>
            <a:endParaRPr sz="2250" b="1" dirty="0"/>
          </a:p>
        </p:txBody>
      </p:sp>
      <p:sp>
        <p:nvSpPr>
          <p:cNvPr id="14" name="TextBox 13">
            <a:extLst>
              <a:ext uri="{FF2B5EF4-FFF2-40B4-BE49-F238E27FC236}">
                <a16:creationId xmlns:a16="http://schemas.microsoft.com/office/drawing/2014/main" id="{65C8EB31-0948-4986-9257-33273A6FB52A}"/>
              </a:ext>
            </a:extLst>
          </p:cNvPr>
          <p:cNvSpPr txBox="1"/>
          <p:nvPr/>
        </p:nvSpPr>
        <p:spPr>
          <a:xfrm>
            <a:off x="4336480" y="937796"/>
            <a:ext cx="2446885" cy="338554"/>
          </a:xfrm>
          <a:prstGeom prst="rect">
            <a:avLst/>
          </a:prstGeom>
          <a:solidFill>
            <a:schemeClr val="bg2">
              <a:lumMod val="60000"/>
              <a:lumOff val="40000"/>
              <a:alpha val="60000"/>
            </a:schemeClr>
          </a:solidFill>
        </p:spPr>
        <p:txBody>
          <a:bodyPr wrap="square" rtlCol="0">
            <a:spAutoFit/>
          </a:bodyPr>
          <a:lstStyle/>
          <a:p>
            <a:r>
              <a:rPr lang="en-US" sz="1600" dirty="0"/>
              <a:t>Number of buyers = 30</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4" name="Google Shape;154;p24"/>
          <p:cNvSpPr txBox="1"/>
          <p:nvPr/>
        </p:nvSpPr>
        <p:spPr>
          <a:xfrm>
            <a:off x="436819" y="1165875"/>
            <a:ext cx="3281625" cy="2680200"/>
          </a:xfrm>
          <a:prstGeom prst="rect">
            <a:avLst/>
          </a:prstGeom>
          <a:noFill/>
          <a:ln>
            <a:noFill/>
          </a:ln>
        </p:spPr>
        <p:txBody>
          <a:bodyPr spcFirstLastPara="1" wrap="square" lIns="68569" tIns="68569" rIns="68569" bIns="68569" anchor="t" anchorCtr="0">
            <a:noAutofit/>
          </a:bodyPr>
          <a:lstStyle/>
          <a:p>
            <a:pPr>
              <a:buSzPts val="2000"/>
            </a:pPr>
            <a:endParaRPr sz="1500" b="1" dirty="0"/>
          </a:p>
          <a:p>
            <a:pPr algn="just">
              <a:lnSpc>
                <a:spcPct val="115000"/>
              </a:lnSpc>
              <a:spcBef>
                <a:spcPts val="525"/>
              </a:spcBef>
              <a:buSzPts val="2000"/>
            </a:pPr>
            <a:endParaRPr sz="1500" dirty="0"/>
          </a:p>
          <a:p>
            <a:pPr marL="342900">
              <a:buSzPts val="2000"/>
            </a:pPr>
            <a:r>
              <a:rPr lang="en" sz="1500" b="1" dirty="0"/>
              <a:t> </a:t>
            </a:r>
            <a:endParaRPr sz="1500" b="1" dirty="0"/>
          </a:p>
          <a:p>
            <a:pPr>
              <a:buSzPts val="2000"/>
            </a:pPr>
            <a:endParaRPr sz="1500" b="1" dirty="0"/>
          </a:p>
        </p:txBody>
      </p:sp>
      <p:sp>
        <p:nvSpPr>
          <p:cNvPr id="6" name="TextBox 5"/>
          <p:cNvSpPr txBox="1"/>
          <p:nvPr/>
        </p:nvSpPr>
        <p:spPr>
          <a:xfrm>
            <a:off x="400050" y="953185"/>
            <a:ext cx="5029200" cy="369332"/>
          </a:xfrm>
          <a:prstGeom prst="rect">
            <a:avLst/>
          </a:prstGeom>
          <a:noFill/>
        </p:spPr>
        <p:txBody>
          <a:bodyPr wrap="square" rtlCol="0">
            <a:spAutoFit/>
          </a:bodyPr>
          <a:lstStyle/>
          <a:p>
            <a:r>
              <a:rPr lang="en-US" sz="1800" dirty="0">
                <a:solidFill>
                  <a:srgbClr val="3333FF"/>
                </a:solidFill>
              </a:rPr>
              <a:t>Impact of varying number of workers</a:t>
            </a:r>
          </a:p>
        </p:txBody>
      </p:sp>
      <p:sp>
        <p:nvSpPr>
          <p:cNvPr id="9" name="TextBox 8"/>
          <p:cNvSpPr txBox="1"/>
          <p:nvPr/>
        </p:nvSpPr>
        <p:spPr>
          <a:xfrm>
            <a:off x="628650" y="3769667"/>
            <a:ext cx="5848350" cy="253916"/>
          </a:xfrm>
          <a:prstGeom prst="rect">
            <a:avLst/>
          </a:prstGeom>
          <a:noFill/>
        </p:spPr>
        <p:txBody>
          <a:bodyPr wrap="square" rtlCol="0">
            <a:spAutoFit/>
          </a:bodyPr>
          <a:lstStyle/>
          <a:p>
            <a:r>
              <a:rPr lang="en-US" sz="1050" dirty="0"/>
              <a:t>         Fig: Task completion ratio                                       Fig: Average payment of the workers</a:t>
            </a:r>
          </a:p>
        </p:txBody>
      </p:sp>
      <p:pic>
        <p:nvPicPr>
          <p:cNvPr id="2" name="Picture 2"/>
          <p:cNvPicPr>
            <a:picLocks noChangeAspect="1" noChangeArrowheads="1"/>
          </p:cNvPicPr>
          <p:nvPr/>
        </p:nvPicPr>
        <p:blipFill>
          <a:blip r:embed="rId4"/>
          <a:srcRect/>
          <a:stretch>
            <a:fillRect/>
          </a:stretch>
        </p:blipFill>
        <p:spPr bwMode="auto">
          <a:xfrm>
            <a:off x="514165" y="1581150"/>
            <a:ext cx="2838635" cy="2144593"/>
          </a:xfrm>
          <a:prstGeom prst="rect">
            <a:avLst/>
          </a:prstGeom>
          <a:noFill/>
          <a:ln w="9525">
            <a:noFill/>
            <a:miter lim="800000"/>
            <a:headEnd/>
            <a:tailEnd/>
          </a:ln>
          <a:effectLst/>
        </p:spPr>
      </p:pic>
      <p:pic>
        <p:nvPicPr>
          <p:cNvPr id="3" name="Picture 3"/>
          <p:cNvPicPr>
            <a:picLocks noChangeAspect="1" noChangeArrowheads="1"/>
          </p:cNvPicPr>
          <p:nvPr/>
        </p:nvPicPr>
        <p:blipFill>
          <a:blip r:embed="rId5"/>
          <a:srcRect/>
          <a:stretch>
            <a:fillRect/>
          </a:stretch>
        </p:blipFill>
        <p:spPr bwMode="auto">
          <a:xfrm>
            <a:off x="3561963" y="1581150"/>
            <a:ext cx="2744918" cy="2085865"/>
          </a:xfrm>
          <a:prstGeom prst="rect">
            <a:avLst/>
          </a:prstGeom>
          <a:noFill/>
          <a:ln w="9525">
            <a:noFill/>
            <a:miter lim="800000"/>
            <a:headEnd/>
            <a:tailEnd/>
          </a:ln>
          <a:effectLst/>
        </p:spPr>
      </p:pic>
      <p:sp>
        <p:nvSpPr>
          <p:cNvPr id="10" name="Slide Number Placeholder 9"/>
          <p:cNvSpPr>
            <a:spLocks noGrp="1"/>
          </p:cNvSpPr>
          <p:nvPr>
            <p:ph type="sldNum" idx="12"/>
          </p:nvPr>
        </p:nvSpPr>
        <p:spPr/>
        <p:txBody>
          <a:bodyPr/>
          <a:lstStyle/>
          <a:p>
            <a:fld id="{00000000-1234-1234-1234-123412341234}" type="slidenum">
              <a:rPr lang="en" smtClean="0"/>
              <a:pPr/>
              <a:t>39</a:t>
            </a:fld>
            <a:endParaRPr lang="en"/>
          </a:p>
        </p:txBody>
      </p:sp>
      <p:sp>
        <p:nvSpPr>
          <p:cNvPr id="12" name="Google Shape;151;p24">
            <a:extLst>
              <a:ext uri="{FF2B5EF4-FFF2-40B4-BE49-F238E27FC236}">
                <a16:creationId xmlns:a16="http://schemas.microsoft.com/office/drawing/2014/main" id="{D7C00346-CC3B-4604-B01F-6AAFFB33564A}"/>
              </a:ext>
            </a:extLst>
          </p:cNvPr>
          <p:cNvSpPr txBox="1"/>
          <p:nvPr/>
        </p:nvSpPr>
        <p:spPr>
          <a:xfrm>
            <a:off x="289112" y="275665"/>
            <a:ext cx="4927152" cy="527996"/>
          </a:xfrm>
          <a:prstGeom prst="rect">
            <a:avLst/>
          </a:prstGeom>
          <a:noFill/>
          <a:ln>
            <a:noFill/>
          </a:ln>
        </p:spPr>
        <p:txBody>
          <a:bodyPr spcFirstLastPara="1" wrap="square" lIns="68569" tIns="68569" rIns="68569" bIns="68569" anchor="t" anchorCtr="0">
            <a:noAutofit/>
          </a:bodyPr>
          <a:lstStyle/>
          <a:p>
            <a:pPr>
              <a:buSzPts val="3000"/>
            </a:pPr>
            <a:r>
              <a:rPr lang="en" sz="2800" b="1" dirty="0">
                <a:solidFill>
                  <a:srgbClr val="000099"/>
                </a:solidFill>
              </a:rPr>
              <a:t>Performance Evaluation</a:t>
            </a:r>
            <a:endParaRPr sz="2800" b="1" dirty="0">
              <a:solidFill>
                <a:srgbClr val="000099"/>
              </a:solidFill>
            </a:endParaRPr>
          </a:p>
          <a:p>
            <a:pPr>
              <a:buSzPts val="3000"/>
            </a:pPr>
            <a:endParaRPr sz="2250" b="1" dirty="0"/>
          </a:p>
        </p:txBody>
      </p:sp>
      <p:sp>
        <p:nvSpPr>
          <p:cNvPr id="13" name="TextBox 12">
            <a:extLst>
              <a:ext uri="{FF2B5EF4-FFF2-40B4-BE49-F238E27FC236}">
                <a16:creationId xmlns:a16="http://schemas.microsoft.com/office/drawing/2014/main" id="{CB7518C2-69F8-4BFC-AD07-BFA768B254A8}"/>
              </a:ext>
            </a:extLst>
          </p:cNvPr>
          <p:cNvSpPr txBox="1"/>
          <p:nvPr/>
        </p:nvSpPr>
        <p:spPr>
          <a:xfrm>
            <a:off x="4336480" y="937796"/>
            <a:ext cx="2446885" cy="338554"/>
          </a:xfrm>
          <a:prstGeom prst="rect">
            <a:avLst/>
          </a:prstGeom>
          <a:solidFill>
            <a:schemeClr val="bg2">
              <a:lumMod val="60000"/>
              <a:lumOff val="40000"/>
              <a:alpha val="60000"/>
            </a:schemeClr>
          </a:solidFill>
        </p:spPr>
        <p:txBody>
          <a:bodyPr wrap="square" rtlCol="0">
            <a:spAutoFit/>
          </a:bodyPr>
          <a:lstStyle/>
          <a:p>
            <a:r>
              <a:rPr lang="en-US" sz="1600" dirty="0"/>
              <a:t>Number of buyers = 30</a:t>
            </a:r>
          </a:p>
        </p:txBody>
      </p:sp>
      <p:sp>
        <p:nvSpPr>
          <p:cNvPr id="14" name="TextBox 13">
            <a:extLst>
              <a:ext uri="{FF2B5EF4-FFF2-40B4-BE49-F238E27FC236}">
                <a16:creationId xmlns:a16="http://schemas.microsoft.com/office/drawing/2014/main" id="{2CAAA8CA-F40D-4518-9FD3-1D1CDAF65721}"/>
              </a:ext>
            </a:extLst>
          </p:cNvPr>
          <p:cNvSpPr txBox="1"/>
          <p:nvPr/>
        </p:nvSpPr>
        <p:spPr>
          <a:xfrm>
            <a:off x="1080751" y="2419350"/>
            <a:ext cx="2272049" cy="523220"/>
          </a:xfrm>
          <a:prstGeom prst="rect">
            <a:avLst/>
          </a:prstGeom>
          <a:solidFill>
            <a:srgbClr val="92D050">
              <a:alpha val="70000"/>
            </a:srgbClr>
          </a:solidFill>
          <a:ln w="25400">
            <a:solidFill>
              <a:srgbClr val="00B050"/>
            </a:solidFill>
          </a:ln>
        </p:spPr>
        <p:txBody>
          <a:bodyPr wrap="square" rtlCol="0">
            <a:spAutoFit/>
          </a:bodyPr>
          <a:lstStyle/>
          <a:p>
            <a:pPr algn="ctr"/>
            <a:r>
              <a:rPr lang="en-US" dirty="0"/>
              <a:t>Workload Allocation Opportunity Increases</a:t>
            </a:r>
          </a:p>
        </p:txBody>
      </p:sp>
      <p:sp>
        <p:nvSpPr>
          <p:cNvPr id="4" name="Oval 3">
            <a:extLst>
              <a:ext uri="{FF2B5EF4-FFF2-40B4-BE49-F238E27FC236}">
                <a16:creationId xmlns:a16="http://schemas.microsoft.com/office/drawing/2014/main" id="{31458FE8-ABDF-4B41-8779-3787180236B2}"/>
              </a:ext>
            </a:extLst>
          </p:cNvPr>
          <p:cNvSpPr/>
          <p:nvPr/>
        </p:nvSpPr>
        <p:spPr>
          <a:xfrm>
            <a:off x="2220994" y="1515703"/>
            <a:ext cx="1131806" cy="523220"/>
          </a:xfrm>
          <a:prstGeom prst="ellipse">
            <a:avLst/>
          </a:prstGeom>
          <a:noFill/>
          <a:ln>
            <a:solidFill>
              <a:srgbClr val="3333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Up 14">
            <a:extLst>
              <a:ext uri="{FF2B5EF4-FFF2-40B4-BE49-F238E27FC236}">
                <a16:creationId xmlns:a16="http://schemas.microsoft.com/office/drawing/2014/main" id="{D9D72BDF-96ED-4287-82FA-99C07DA33198}"/>
              </a:ext>
            </a:extLst>
          </p:cNvPr>
          <p:cNvSpPr/>
          <p:nvPr/>
        </p:nvSpPr>
        <p:spPr>
          <a:xfrm>
            <a:off x="2892238" y="2038923"/>
            <a:ext cx="217969" cy="374445"/>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05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5"/>
          <p:cNvSpPr txBox="1"/>
          <p:nvPr/>
        </p:nvSpPr>
        <p:spPr>
          <a:xfrm>
            <a:off x="304800" y="209550"/>
            <a:ext cx="4343400" cy="685800"/>
          </a:xfrm>
          <a:prstGeom prst="rect">
            <a:avLst/>
          </a:prstGeom>
          <a:noFill/>
          <a:ln>
            <a:noFill/>
          </a:ln>
        </p:spPr>
        <p:txBody>
          <a:bodyPr spcFirstLastPara="1" wrap="square" lIns="68569" tIns="68569" rIns="68569" bIns="68569" anchor="t" anchorCtr="0">
            <a:noAutofit/>
          </a:bodyPr>
          <a:lstStyle/>
          <a:p>
            <a:pPr>
              <a:buSzPts val="3000"/>
            </a:pPr>
            <a:r>
              <a:rPr lang="en-US" sz="2800" b="1" dirty="0">
                <a:solidFill>
                  <a:srgbClr val="000099"/>
                </a:solidFill>
              </a:rPr>
              <a:t>Mobile Device Cloud</a:t>
            </a:r>
            <a:endParaRPr sz="2800" b="1" dirty="0">
              <a:solidFill>
                <a:srgbClr val="000099"/>
              </a:solidFill>
            </a:endParaRPr>
          </a:p>
          <a:p>
            <a:pPr>
              <a:buSzPts val="3000"/>
            </a:pPr>
            <a:endParaRPr sz="2250" b="1" dirty="0"/>
          </a:p>
        </p:txBody>
      </p:sp>
      <p:sp>
        <p:nvSpPr>
          <p:cNvPr id="73" name="Google Shape;73;p15"/>
          <p:cNvSpPr txBox="1"/>
          <p:nvPr/>
        </p:nvSpPr>
        <p:spPr>
          <a:xfrm>
            <a:off x="253444" y="991800"/>
            <a:ext cx="5506425" cy="642375"/>
          </a:xfrm>
          <a:prstGeom prst="rect">
            <a:avLst/>
          </a:prstGeom>
          <a:noFill/>
          <a:ln>
            <a:noFill/>
          </a:ln>
        </p:spPr>
        <p:txBody>
          <a:bodyPr spcFirstLastPara="1" wrap="square" lIns="68569" tIns="68569" rIns="68569" bIns="68569" anchor="t" anchorCtr="0">
            <a:noAutofit/>
          </a:bodyPr>
          <a:lstStyle/>
          <a:p>
            <a:pPr>
              <a:buSzPts val="2000"/>
            </a:pPr>
            <a:endParaRPr sz="1500"/>
          </a:p>
        </p:txBody>
      </p:sp>
      <p:sp>
        <p:nvSpPr>
          <p:cNvPr id="10" name="Slide Number Placeholder 9"/>
          <p:cNvSpPr>
            <a:spLocks noGrp="1"/>
          </p:cNvSpPr>
          <p:nvPr>
            <p:ph type="sldNum" idx="12"/>
          </p:nvPr>
        </p:nvSpPr>
        <p:spPr/>
        <p:txBody>
          <a:bodyPr/>
          <a:lstStyle/>
          <a:p>
            <a:fld id="{00000000-1234-1234-1234-123412341234}" type="slidenum">
              <a:rPr lang="en" smtClean="0"/>
              <a:pPr/>
              <a:t>4</a:t>
            </a:fld>
            <a:endParaRPr lang="en"/>
          </a:p>
        </p:txBody>
      </p:sp>
      <p:sp>
        <p:nvSpPr>
          <p:cNvPr id="5" name="TextBox 4">
            <a:extLst>
              <a:ext uri="{FF2B5EF4-FFF2-40B4-BE49-F238E27FC236}">
                <a16:creationId xmlns:a16="http://schemas.microsoft.com/office/drawing/2014/main" id="{EFC0AA48-46E7-45F5-9799-A875A22C4B9B}"/>
              </a:ext>
            </a:extLst>
          </p:cNvPr>
          <p:cNvSpPr txBox="1"/>
          <p:nvPr/>
        </p:nvSpPr>
        <p:spPr>
          <a:xfrm>
            <a:off x="4080511" y="3712517"/>
            <a:ext cx="1805939" cy="253916"/>
          </a:xfrm>
          <a:prstGeom prst="rect">
            <a:avLst/>
          </a:prstGeom>
          <a:noFill/>
        </p:spPr>
        <p:txBody>
          <a:bodyPr wrap="square" rtlCol="0">
            <a:spAutoFit/>
          </a:bodyPr>
          <a:lstStyle/>
          <a:p>
            <a:r>
              <a:rPr lang="en-US" sz="1050" dirty="0"/>
              <a:t>Fig: Application Downloads</a:t>
            </a:r>
          </a:p>
        </p:txBody>
      </p:sp>
      <p:sp>
        <p:nvSpPr>
          <p:cNvPr id="11" name="Google Shape;130;p28">
            <a:extLst>
              <a:ext uri="{FF2B5EF4-FFF2-40B4-BE49-F238E27FC236}">
                <a16:creationId xmlns:a16="http://schemas.microsoft.com/office/drawing/2014/main" id="{B2F61E02-2425-42F4-9757-ACB9E09A6A53}"/>
              </a:ext>
            </a:extLst>
          </p:cNvPr>
          <p:cNvSpPr txBox="1"/>
          <p:nvPr/>
        </p:nvSpPr>
        <p:spPr>
          <a:xfrm>
            <a:off x="213609" y="1428750"/>
            <a:ext cx="2720212" cy="2277300"/>
          </a:xfrm>
          <a:prstGeom prst="rect">
            <a:avLst/>
          </a:prstGeom>
          <a:noFill/>
          <a:ln>
            <a:noFill/>
          </a:ln>
        </p:spPr>
        <p:txBody>
          <a:bodyPr spcFirstLastPara="1" wrap="square" lIns="68569" tIns="68569" rIns="68569" bIns="68569" anchor="t" anchorCtr="0">
            <a:noAutofit/>
          </a:bodyPr>
          <a:lstStyle/>
          <a:p>
            <a:pPr algn="just">
              <a:lnSpc>
                <a:spcPct val="115000"/>
              </a:lnSpc>
              <a:spcBef>
                <a:spcPts val="525"/>
              </a:spcBef>
            </a:pPr>
            <a:r>
              <a:rPr lang="en-US" sz="1500" b="1" dirty="0"/>
              <a:t>Plethora of Mobile Devices</a:t>
            </a:r>
          </a:p>
          <a:p>
            <a:pPr marL="257175" indent="-257175" algn="just">
              <a:lnSpc>
                <a:spcPct val="115000"/>
              </a:lnSpc>
              <a:spcBef>
                <a:spcPts val="525"/>
              </a:spcBef>
              <a:buFont typeface="Wingdings" panose="05000000000000000000" pitchFamily="2" charset="2"/>
              <a:buChar char="Ø"/>
            </a:pPr>
            <a:r>
              <a:rPr lang="en-US" sz="1500" dirty="0"/>
              <a:t>In a bus/ train</a:t>
            </a:r>
          </a:p>
          <a:p>
            <a:pPr marL="257175" indent="-257175" algn="just">
              <a:lnSpc>
                <a:spcPct val="115000"/>
              </a:lnSpc>
              <a:spcBef>
                <a:spcPts val="525"/>
              </a:spcBef>
              <a:buFont typeface="Wingdings" panose="05000000000000000000" pitchFamily="2" charset="2"/>
              <a:buChar char="Ø"/>
            </a:pPr>
            <a:r>
              <a:rPr lang="en-US" sz="1500" dirty="0"/>
              <a:t>On the move</a:t>
            </a:r>
          </a:p>
          <a:p>
            <a:pPr marL="257175" indent="-257175" algn="just">
              <a:lnSpc>
                <a:spcPct val="115000"/>
              </a:lnSpc>
              <a:spcBef>
                <a:spcPts val="525"/>
              </a:spcBef>
              <a:buFont typeface="Wingdings" panose="05000000000000000000" pitchFamily="2" charset="2"/>
              <a:buChar char="Ø"/>
            </a:pPr>
            <a:r>
              <a:rPr lang="en-US" sz="1500" dirty="0"/>
              <a:t>In the stadium</a:t>
            </a:r>
          </a:p>
          <a:p>
            <a:pPr marL="257175" indent="-257175" algn="just">
              <a:lnSpc>
                <a:spcPct val="115000"/>
              </a:lnSpc>
              <a:spcBef>
                <a:spcPts val="525"/>
              </a:spcBef>
              <a:buFont typeface="Wingdings" panose="05000000000000000000" pitchFamily="2" charset="2"/>
              <a:buChar char="Ø"/>
            </a:pPr>
            <a:r>
              <a:rPr lang="en-US" sz="1500" dirty="0"/>
              <a:t>In the shopping center</a:t>
            </a:r>
          </a:p>
          <a:p>
            <a:pPr marL="257175" indent="-257175" algn="just">
              <a:lnSpc>
                <a:spcPct val="115000"/>
              </a:lnSpc>
              <a:spcBef>
                <a:spcPts val="525"/>
              </a:spcBef>
              <a:buFont typeface="Wingdings" panose="05000000000000000000" pitchFamily="2" charset="2"/>
              <a:buChar char="Ø"/>
            </a:pPr>
            <a:r>
              <a:rPr lang="en-US" sz="1500" dirty="0"/>
              <a:t>In the movie theater</a:t>
            </a:r>
            <a:endParaRPr sz="1500" dirty="0"/>
          </a:p>
          <a:p>
            <a:pPr algn="just">
              <a:lnSpc>
                <a:spcPct val="115000"/>
              </a:lnSpc>
              <a:spcBef>
                <a:spcPts val="525"/>
              </a:spcBef>
            </a:pPr>
            <a:endParaRPr sz="1500" dirty="0"/>
          </a:p>
          <a:p>
            <a:pPr marL="342900"/>
            <a:r>
              <a:rPr lang="en" sz="1500" b="1" dirty="0"/>
              <a:t> </a:t>
            </a:r>
            <a:endParaRPr sz="1500" b="1" dirty="0"/>
          </a:p>
          <a:p>
            <a:endParaRPr sz="1500" b="1" dirty="0"/>
          </a:p>
        </p:txBody>
      </p:sp>
      <p:sp>
        <p:nvSpPr>
          <p:cNvPr id="12" name="Google Shape;129;p28">
            <a:extLst>
              <a:ext uri="{FF2B5EF4-FFF2-40B4-BE49-F238E27FC236}">
                <a16:creationId xmlns:a16="http://schemas.microsoft.com/office/drawing/2014/main" id="{C376F293-94CC-4A86-A260-4163EDDAA505}"/>
              </a:ext>
            </a:extLst>
          </p:cNvPr>
          <p:cNvSpPr txBox="1"/>
          <p:nvPr/>
        </p:nvSpPr>
        <p:spPr>
          <a:xfrm>
            <a:off x="3914058" y="3459952"/>
            <a:ext cx="2781773" cy="337500"/>
          </a:xfrm>
          <a:prstGeom prst="rect">
            <a:avLst/>
          </a:prstGeom>
          <a:noFill/>
          <a:ln>
            <a:noFill/>
          </a:ln>
        </p:spPr>
        <p:txBody>
          <a:bodyPr spcFirstLastPara="1" wrap="square" lIns="68569" tIns="68569" rIns="68569" bIns="68569" anchor="t" anchorCtr="0">
            <a:noAutofit/>
          </a:bodyPr>
          <a:lstStyle/>
          <a:p>
            <a:endParaRPr sz="1050"/>
          </a:p>
        </p:txBody>
      </p:sp>
      <p:pic>
        <p:nvPicPr>
          <p:cNvPr id="13" name="Picture 12">
            <a:extLst>
              <a:ext uri="{FF2B5EF4-FFF2-40B4-BE49-F238E27FC236}">
                <a16:creationId xmlns:a16="http://schemas.microsoft.com/office/drawing/2014/main" id="{D3704155-8FD1-4104-A21D-3F2D52290BA0}"/>
              </a:ext>
            </a:extLst>
          </p:cNvPr>
          <p:cNvPicPr>
            <a:picLocks noChangeAspect="1"/>
          </p:cNvPicPr>
          <p:nvPr/>
        </p:nvPicPr>
        <p:blipFill>
          <a:blip r:embed="rId4"/>
          <a:stretch>
            <a:fillRect/>
          </a:stretch>
        </p:blipFill>
        <p:spPr>
          <a:xfrm>
            <a:off x="2933821" y="1428750"/>
            <a:ext cx="1847511" cy="1207051"/>
          </a:xfrm>
          <a:prstGeom prst="rect">
            <a:avLst/>
          </a:prstGeom>
        </p:spPr>
      </p:pic>
      <p:pic>
        <p:nvPicPr>
          <p:cNvPr id="14" name="Picture 13">
            <a:extLst>
              <a:ext uri="{FF2B5EF4-FFF2-40B4-BE49-F238E27FC236}">
                <a16:creationId xmlns:a16="http://schemas.microsoft.com/office/drawing/2014/main" id="{98A41B6D-2D8D-4763-B1F5-32EF6EE90D6E}"/>
              </a:ext>
            </a:extLst>
          </p:cNvPr>
          <p:cNvPicPr>
            <a:picLocks noChangeAspect="1"/>
          </p:cNvPicPr>
          <p:nvPr/>
        </p:nvPicPr>
        <p:blipFill>
          <a:blip r:embed="rId5"/>
          <a:stretch>
            <a:fillRect/>
          </a:stretch>
        </p:blipFill>
        <p:spPr>
          <a:xfrm>
            <a:off x="4638444" y="1433379"/>
            <a:ext cx="2005946" cy="1227035"/>
          </a:xfrm>
          <a:prstGeom prst="rect">
            <a:avLst/>
          </a:prstGeom>
        </p:spPr>
      </p:pic>
      <p:pic>
        <p:nvPicPr>
          <p:cNvPr id="15" name="Picture 14">
            <a:extLst>
              <a:ext uri="{FF2B5EF4-FFF2-40B4-BE49-F238E27FC236}">
                <a16:creationId xmlns:a16="http://schemas.microsoft.com/office/drawing/2014/main" id="{1BA4DB6D-704B-4FCE-86C4-ED6B6F0E02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8722" y="2508823"/>
            <a:ext cx="2032380" cy="1431329"/>
          </a:xfrm>
          <a:prstGeom prst="rect">
            <a:avLst/>
          </a:prstGeom>
        </p:spPr>
      </p:pic>
      <p:pic>
        <p:nvPicPr>
          <p:cNvPr id="16" name="Picture 15">
            <a:extLst>
              <a:ext uri="{FF2B5EF4-FFF2-40B4-BE49-F238E27FC236}">
                <a16:creationId xmlns:a16="http://schemas.microsoft.com/office/drawing/2014/main" id="{D07F2236-24A7-4EC0-941A-B62FE3E410EC}"/>
              </a:ext>
            </a:extLst>
          </p:cNvPr>
          <p:cNvPicPr>
            <a:picLocks noChangeAspect="1"/>
          </p:cNvPicPr>
          <p:nvPr/>
        </p:nvPicPr>
        <p:blipFill>
          <a:blip r:embed="rId7"/>
          <a:stretch>
            <a:fillRect/>
          </a:stretch>
        </p:blipFill>
        <p:spPr>
          <a:xfrm>
            <a:off x="4638445" y="2518455"/>
            <a:ext cx="2005946" cy="1415892"/>
          </a:xfrm>
          <a:prstGeom prst="rect">
            <a:avLst/>
          </a:prstGeom>
        </p:spPr>
      </p:pic>
    </p:spTree>
    <p:extLst>
      <p:ext uri="{BB962C8B-B14F-4D97-AF65-F5344CB8AC3E}">
        <p14:creationId xmlns:p14="http://schemas.microsoft.com/office/powerpoint/2010/main" val="461657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4" name="Google Shape;154;p24"/>
          <p:cNvSpPr txBox="1"/>
          <p:nvPr/>
        </p:nvSpPr>
        <p:spPr>
          <a:xfrm>
            <a:off x="436819" y="1165875"/>
            <a:ext cx="3281625" cy="2680200"/>
          </a:xfrm>
          <a:prstGeom prst="rect">
            <a:avLst/>
          </a:prstGeom>
          <a:noFill/>
          <a:ln>
            <a:noFill/>
          </a:ln>
        </p:spPr>
        <p:txBody>
          <a:bodyPr spcFirstLastPara="1" wrap="square" lIns="68569" tIns="68569" rIns="68569" bIns="68569" anchor="t" anchorCtr="0">
            <a:noAutofit/>
          </a:bodyPr>
          <a:lstStyle/>
          <a:p>
            <a:pPr>
              <a:buSzPts val="2000"/>
            </a:pPr>
            <a:endParaRPr sz="1500" b="1"/>
          </a:p>
          <a:p>
            <a:pPr algn="just">
              <a:lnSpc>
                <a:spcPct val="115000"/>
              </a:lnSpc>
              <a:spcBef>
                <a:spcPts val="525"/>
              </a:spcBef>
              <a:buSzPts val="2000"/>
            </a:pPr>
            <a:endParaRPr sz="1500"/>
          </a:p>
          <a:p>
            <a:pPr marL="342900">
              <a:buSzPts val="2000"/>
            </a:pPr>
            <a:r>
              <a:rPr lang="en" sz="1500" b="1" dirty="0"/>
              <a:t> </a:t>
            </a:r>
            <a:endParaRPr sz="1500" b="1"/>
          </a:p>
          <a:p>
            <a:pPr>
              <a:buSzPts val="2000"/>
            </a:pPr>
            <a:endParaRPr sz="1500" b="1"/>
          </a:p>
        </p:txBody>
      </p:sp>
      <p:sp>
        <p:nvSpPr>
          <p:cNvPr id="6" name="TextBox 5"/>
          <p:cNvSpPr txBox="1"/>
          <p:nvPr/>
        </p:nvSpPr>
        <p:spPr>
          <a:xfrm>
            <a:off x="400050" y="971550"/>
            <a:ext cx="5029200" cy="369332"/>
          </a:xfrm>
          <a:prstGeom prst="rect">
            <a:avLst/>
          </a:prstGeom>
          <a:noFill/>
        </p:spPr>
        <p:txBody>
          <a:bodyPr wrap="square" rtlCol="0">
            <a:spAutoFit/>
          </a:bodyPr>
          <a:lstStyle/>
          <a:p>
            <a:r>
              <a:rPr lang="en-US" sz="1800" dirty="0">
                <a:solidFill>
                  <a:srgbClr val="3333FF"/>
                </a:solidFill>
              </a:rPr>
              <a:t>Impact of Worker Reputation</a:t>
            </a:r>
          </a:p>
        </p:txBody>
      </p:sp>
      <p:sp>
        <p:nvSpPr>
          <p:cNvPr id="9" name="TextBox 8"/>
          <p:cNvSpPr txBox="1"/>
          <p:nvPr/>
        </p:nvSpPr>
        <p:spPr>
          <a:xfrm>
            <a:off x="685800" y="3714750"/>
            <a:ext cx="6057900" cy="253916"/>
          </a:xfrm>
          <a:prstGeom prst="rect">
            <a:avLst/>
          </a:prstGeom>
          <a:noFill/>
        </p:spPr>
        <p:txBody>
          <a:bodyPr wrap="square" rtlCol="0">
            <a:spAutoFit/>
          </a:bodyPr>
          <a:lstStyle/>
          <a:p>
            <a:r>
              <a:rPr lang="en-US" sz="1050" dirty="0"/>
              <a:t>Fig : Reputation Value of Worker                                     Fig : Detection Rate of Untruthful Workers </a:t>
            </a:r>
          </a:p>
        </p:txBody>
      </p:sp>
      <p:sp>
        <p:nvSpPr>
          <p:cNvPr id="10" name="TextBox 9"/>
          <p:cNvSpPr txBox="1"/>
          <p:nvPr/>
        </p:nvSpPr>
        <p:spPr>
          <a:xfrm>
            <a:off x="4133850" y="742950"/>
            <a:ext cx="2571750" cy="738664"/>
          </a:xfrm>
          <a:prstGeom prst="rect">
            <a:avLst/>
          </a:prstGeom>
          <a:solidFill>
            <a:schemeClr val="bg2">
              <a:lumMod val="60000"/>
              <a:lumOff val="40000"/>
              <a:alpha val="60000"/>
            </a:schemeClr>
          </a:solidFill>
        </p:spPr>
        <p:txBody>
          <a:bodyPr wrap="square" rtlCol="0">
            <a:spAutoFit/>
          </a:bodyPr>
          <a:lstStyle/>
          <a:p>
            <a:r>
              <a:rPr lang="en-US" dirty="0"/>
              <a:t>Simulation Time = 60 Sec</a:t>
            </a:r>
          </a:p>
          <a:p>
            <a:r>
              <a:rPr lang="en-US" dirty="0"/>
              <a:t>Reputation Threshold = 0.5</a:t>
            </a:r>
          </a:p>
          <a:p>
            <a:r>
              <a:rPr lang="en-US" dirty="0"/>
              <a:t>Initial Reputation Value = 0.5</a:t>
            </a:r>
          </a:p>
        </p:txBody>
      </p:sp>
      <p:pic>
        <p:nvPicPr>
          <p:cNvPr id="2" name="Picture 2"/>
          <p:cNvPicPr>
            <a:picLocks noChangeAspect="1" noChangeArrowheads="1"/>
          </p:cNvPicPr>
          <p:nvPr/>
        </p:nvPicPr>
        <p:blipFill>
          <a:blip r:embed="rId4"/>
          <a:srcRect/>
          <a:stretch>
            <a:fillRect/>
          </a:stretch>
        </p:blipFill>
        <p:spPr bwMode="auto">
          <a:xfrm>
            <a:off x="385484" y="1428750"/>
            <a:ext cx="6396316" cy="2277029"/>
          </a:xfrm>
          <a:prstGeom prst="rect">
            <a:avLst/>
          </a:prstGeom>
          <a:noFill/>
          <a:ln w="9525">
            <a:noFill/>
            <a:miter lim="800000"/>
            <a:headEnd/>
            <a:tailEnd/>
          </a:ln>
          <a:effectLst/>
        </p:spPr>
      </p:pic>
      <p:sp>
        <p:nvSpPr>
          <p:cNvPr id="11" name="Slide Number Placeholder 10"/>
          <p:cNvSpPr>
            <a:spLocks noGrp="1"/>
          </p:cNvSpPr>
          <p:nvPr>
            <p:ph type="sldNum" idx="12"/>
          </p:nvPr>
        </p:nvSpPr>
        <p:spPr/>
        <p:txBody>
          <a:bodyPr/>
          <a:lstStyle/>
          <a:p>
            <a:fld id="{00000000-1234-1234-1234-123412341234}" type="slidenum">
              <a:rPr lang="en" smtClean="0"/>
              <a:pPr/>
              <a:t>40</a:t>
            </a:fld>
            <a:endParaRPr lang="en"/>
          </a:p>
        </p:txBody>
      </p:sp>
      <p:sp>
        <p:nvSpPr>
          <p:cNvPr id="12" name="Google Shape;151;p24">
            <a:extLst>
              <a:ext uri="{FF2B5EF4-FFF2-40B4-BE49-F238E27FC236}">
                <a16:creationId xmlns:a16="http://schemas.microsoft.com/office/drawing/2014/main" id="{21241E4E-4D33-44C4-9391-EA69186093B0}"/>
              </a:ext>
            </a:extLst>
          </p:cNvPr>
          <p:cNvSpPr txBox="1"/>
          <p:nvPr/>
        </p:nvSpPr>
        <p:spPr>
          <a:xfrm>
            <a:off x="295835" y="262218"/>
            <a:ext cx="4913706" cy="554890"/>
          </a:xfrm>
          <a:prstGeom prst="rect">
            <a:avLst/>
          </a:prstGeom>
          <a:noFill/>
          <a:ln>
            <a:noFill/>
          </a:ln>
        </p:spPr>
        <p:txBody>
          <a:bodyPr spcFirstLastPara="1" wrap="square" lIns="68569" tIns="68569" rIns="68569" bIns="68569" anchor="t" anchorCtr="0">
            <a:noAutofit/>
          </a:bodyPr>
          <a:lstStyle/>
          <a:p>
            <a:pPr>
              <a:buSzPts val="3000"/>
            </a:pPr>
            <a:r>
              <a:rPr lang="en" sz="2800" b="1" dirty="0">
                <a:solidFill>
                  <a:srgbClr val="000099"/>
                </a:solidFill>
              </a:rPr>
              <a:t>Performance Evaluation</a:t>
            </a:r>
            <a:endParaRPr sz="2800" b="1" dirty="0">
              <a:solidFill>
                <a:srgbClr val="000099"/>
              </a:solidFill>
            </a:endParaRPr>
          </a:p>
          <a:p>
            <a:pPr>
              <a:buSzPts val="3000"/>
            </a:pPr>
            <a:endParaRPr sz="2250" b="1" dirty="0"/>
          </a:p>
        </p:txBody>
      </p:sp>
      <p:sp>
        <p:nvSpPr>
          <p:cNvPr id="3" name="Rectangle 2">
            <a:extLst>
              <a:ext uri="{FF2B5EF4-FFF2-40B4-BE49-F238E27FC236}">
                <a16:creationId xmlns:a16="http://schemas.microsoft.com/office/drawing/2014/main" id="{66D67EFC-40D5-4264-97CA-FE08717101AE}"/>
              </a:ext>
            </a:extLst>
          </p:cNvPr>
          <p:cNvSpPr/>
          <p:nvPr/>
        </p:nvSpPr>
        <p:spPr>
          <a:xfrm>
            <a:off x="1983442" y="4095750"/>
            <a:ext cx="3200400" cy="533400"/>
          </a:xfrm>
          <a:prstGeom prst="rect">
            <a:avLst/>
          </a:prstGeom>
          <a:solidFill>
            <a:schemeClr val="bg2">
              <a:lumMod val="60000"/>
              <a:lumOff val="40000"/>
              <a:alpha val="7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More Accurate and Sensitive for Reputation Calculation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4" name="Google Shape;154;p24"/>
          <p:cNvSpPr txBox="1"/>
          <p:nvPr/>
        </p:nvSpPr>
        <p:spPr>
          <a:xfrm>
            <a:off x="436819" y="1165875"/>
            <a:ext cx="3281625" cy="2680200"/>
          </a:xfrm>
          <a:prstGeom prst="rect">
            <a:avLst/>
          </a:prstGeom>
          <a:noFill/>
          <a:ln>
            <a:noFill/>
          </a:ln>
        </p:spPr>
        <p:txBody>
          <a:bodyPr spcFirstLastPara="1" wrap="square" lIns="68569" tIns="68569" rIns="68569" bIns="68569" anchor="t" anchorCtr="0">
            <a:noAutofit/>
          </a:bodyPr>
          <a:lstStyle/>
          <a:p>
            <a:pPr>
              <a:buSzPts val="2000"/>
            </a:pPr>
            <a:endParaRPr sz="1500" b="1"/>
          </a:p>
          <a:p>
            <a:pPr algn="just">
              <a:lnSpc>
                <a:spcPct val="115000"/>
              </a:lnSpc>
              <a:spcBef>
                <a:spcPts val="525"/>
              </a:spcBef>
              <a:buSzPts val="2000"/>
            </a:pPr>
            <a:endParaRPr sz="1500"/>
          </a:p>
          <a:p>
            <a:pPr marL="342900">
              <a:buSzPts val="2000"/>
            </a:pPr>
            <a:r>
              <a:rPr lang="en" sz="1500" b="1" dirty="0"/>
              <a:t> </a:t>
            </a:r>
            <a:endParaRPr sz="1500" b="1"/>
          </a:p>
          <a:p>
            <a:pPr>
              <a:buSzPts val="2000"/>
            </a:pPr>
            <a:endParaRPr sz="1500" b="1"/>
          </a:p>
        </p:txBody>
      </p:sp>
      <p:sp>
        <p:nvSpPr>
          <p:cNvPr id="6" name="TextBox 5"/>
          <p:cNvSpPr txBox="1"/>
          <p:nvPr/>
        </p:nvSpPr>
        <p:spPr>
          <a:xfrm>
            <a:off x="228600" y="907018"/>
            <a:ext cx="5029200" cy="369332"/>
          </a:xfrm>
          <a:prstGeom prst="rect">
            <a:avLst/>
          </a:prstGeom>
          <a:noFill/>
        </p:spPr>
        <p:txBody>
          <a:bodyPr wrap="square" rtlCol="0">
            <a:spAutoFit/>
          </a:bodyPr>
          <a:lstStyle/>
          <a:p>
            <a:r>
              <a:rPr lang="en-US" sz="1800" dirty="0">
                <a:solidFill>
                  <a:srgbClr val="3333FF"/>
                </a:solidFill>
              </a:rPr>
              <a:t>Impact of Individual Rationality</a:t>
            </a:r>
          </a:p>
        </p:txBody>
      </p:sp>
      <p:sp>
        <p:nvSpPr>
          <p:cNvPr id="9" name="TextBox 8"/>
          <p:cNvSpPr txBox="1"/>
          <p:nvPr/>
        </p:nvSpPr>
        <p:spPr>
          <a:xfrm>
            <a:off x="1295400" y="4400550"/>
            <a:ext cx="4019953" cy="253916"/>
          </a:xfrm>
          <a:prstGeom prst="rect">
            <a:avLst/>
          </a:prstGeom>
          <a:noFill/>
        </p:spPr>
        <p:txBody>
          <a:bodyPr wrap="square" rtlCol="0">
            <a:spAutoFit/>
          </a:bodyPr>
          <a:lstStyle/>
          <a:p>
            <a:r>
              <a:rPr lang="en-US" sz="1050" dirty="0"/>
              <a:t>                             Fig : Impact on Individual Rationality</a:t>
            </a:r>
          </a:p>
        </p:txBody>
      </p:sp>
      <p:sp>
        <p:nvSpPr>
          <p:cNvPr id="11" name="Slide Number Placeholder 10"/>
          <p:cNvSpPr>
            <a:spLocks noGrp="1"/>
          </p:cNvSpPr>
          <p:nvPr>
            <p:ph type="sldNum" idx="12"/>
          </p:nvPr>
        </p:nvSpPr>
        <p:spPr/>
        <p:txBody>
          <a:bodyPr/>
          <a:lstStyle/>
          <a:p>
            <a:fld id="{00000000-1234-1234-1234-123412341234}" type="slidenum">
              <a:rPr lang="en" smtClean="0"/>
              <a:pPr/>
              <a:t>41</a:t>
            </a:fld>
            <a:endParaRPr lang="en"/>
          </a:p>
        </p:txBody>
      </p:sp>
      <p:pic>
        <p:nvPicPr>
          <p:cNvPr id="3" name="Picture 2">
            <a:extLst>
              <a:ext uri="{FF2B5EF4-FFF2-40B4-BE49-F238E27FC236}">
                <a16:creationId xmlns:a16="http://schemas.microsoft.com/office/drawing/2014/main" id="{FAF37594-E566-48DE-A342-F4126F23F11F}"/>
              </a:ext>
            </a:extLst>
          </p:cNvPr>
          <p:cNvPicPr>
            <a:picLocks noChangeAspect="1"/>
          </p:cNvPicPr>
          <p:nvPr/>
        </p:nvPicPr>
        <p:blipFill>
          <a:blip r:embed="rId4"/>
          <a:stretch>
            <a:fillRect/>
          </a:stretch>
        </p:blipFill>
        <p:spPr>
          <a:xfrm>
            <a:off x="1590041" y="1516157"/>
            <a:ext cx="3581400" cy="2846373"/>
          </a:xfrm>
          <a:prstGeom prst="rect">
            <a:avLst/>
          </a:prstGeom>
        </p:spPr>
      </p:pic>
      <p:sp>
        <p:nvSpPr>
          <p:cNvPr id="8" name="Google Shape;151;p24">
            <a:extLst>
              <a:ext uri="{FF2B5EF4-FFF2-40B4-BE49-F238E27FC236}">
                <a16:creationId xmlns:a16="http://schemas.microsoft.com/office/drawing/2014/main" id="{D67B7806-B489-49D2-8021-81A009381CD3}"/>
              </a:ext>
            </a:extLst>
          </p:cNvPr>
          <p:cNvSpPr txBox="1"/>
          <p:nvPr/>
        </p:nvSpPr>
        <p:spPr>
          <a:xfrm>
            <a:off x="295835" y="262218"/>
            <a:ext cx="4913706" cy="554890"/>
          </a:xfrm>
          <a:prstGeom prst="rect">
            <a:avLst/>
          </a:prstGeom>
          <a:noFill/>
          <a:ln>
            <a:noFill/>
          </a:ln>
        </p:spPr>
        <p:txBody>
          <a:bodyPr spcFirstLastPara="1" wrap="square" lIns="68569" tIns="68569" rIns="68569" bIns="68569" anchor="t" anchorCtr="0">
            <a:noAutofit/>
          </a:bodyPr>
          <a:lstStyle/>
          <a:p>
            <a:pPr>
              <a:buSzPts val="3000"/>
            </a:pPr>
            <a:r>
              <a:rPr lang="en" sz="2800" b="1" dirty="0">
                <a:solidFill>
                  <a:srgbClr val="000099"/>
                </a:solidFill>
              </a:rPr>
              <a:t>Performance Evaluation</a:t>
            </a:r>
            <a:endParaRPr sz="2800" b="1" dirty="0">
              <a:solidFill>
                <a:srgbClr val="000099"/>
              </a:solidFill>
            </a:endParaRPr>
          </a:p>
          <a:p>
            <a:pPr>
              <a:buSzPts val="3000"/>
            </a:pPr>
            <a:endParaRPr sz="2250" b="1" dirty="0"/>
          </a:p>
        </p:txBody>
      </p:sp>
    </p:spTree>
    <p:extLst>
      <p:ext uri="{BB962C8B-B14F-4D97-AF65-F5344CB8AC3E}">
        <p14:creationId xmlns:p14="http://schemas.microsoft.com/office/powerpoint/2010/main" val="1779344493"/>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4" name="Google Shape;154;p24"/>
          <p:cNvSpPr txBox="1"/>
          <p:nvPr/>
        </p:nvSpPr>
        <p:spPr>
          <a:xfrm>
            <a:off x="436819" y="1165875"/>
            <a:ext cx="3281625" cy="2680200"/>
          </a:xfrm>
          <a:prstGeom prst="rect">
            <a:avLst/>
          </a:prstGeom>
          <a:noFill/>
          <a:ln>
            <a:noFill/>
          </a:ln>
        </p:spPr>
        <p:txBody>
          <a:bodyPr spcFirstLastPara="1" wrap="square" lIns="68569" tIns="68569" rIns="68569" bIns="68569" anchor="t" anchorCtr="0">
            <a:noAutofit/>
          </a:bodyPr>
          <a:lstStyle/>
          <a:p>
            <a:pPr>
              <a:buSzPts val="2000"/>
            </a:pPr>
            <a:endParaRPr sz="1500" b="1"/>
          </a:p>
          <a:p>
            <a:pPr algn="just">
              <a:lnSpc>
                <a:spcPct val="115000"/>
              </a:lnSpc>
              <a:spcBef>
                <a:spcPts val="525"/>
              </a:spcBef>
              <a:buSzPts val="2000"/>
            </a:pPr>
            <a:endParaRPr sz="1500"/>
          </a:p>
          <a:p>
            <a:pPr marL="342900">
              <a:buSzPts val="2000"/>
            </a:pPr>
            <a:r>
              <a:rPr lang="en" sz="1500" b="1" dirty="0"/>
              <a:t> </a:t>
            </a:r>
            <a:endParaRPr sz="1500" b="1"/>
          </a:p>
          <a:p>
            <a:pPr>
              <a:buSzPts val="2000"/>
            </a:pPr>
            <a:endParaRPr sz="1500" b="1"/>
          </a:p>
        </p:txBody>
      </p:sp>
      <p:sp>
        <p:nvSpPr>
          <p:cNvPr id="6" name="TextBox 5"/>
          <p:cNvSpPr txBox="1"/>
          <p:nvPr/>
        </p:nvSpPr>
        <p:spPr>
          <a:xfrm>
            <a:off x="304800" y="971550"/>
            <a:ext cx="5029200" cy="369332"/>
          </a:xfrm>
          <a:prstGeom prst="rect">
            <a:avLst/>
          </a:prstGeom>
          <a:noFill/>
        </p:spPr>
        <p:txBody>
          <a:bodyPr wrap="square" rtlCol="0">
            <a:spAutoFit/>
          </a:bodyPr>
          <a:lstStyle/>
          <a:p>
            <a:r>
              <a:rPr lang="en-US" sz="1800" dirty="0">
                <a:solidFill>
                  <a:srgbClr val="3333FF"/>
                </a:solidFill>
              </a:rPr>
              <a:t>Impact of Truthfulness of Buyers</a:t>
            </a:r>
          </a:p>
        </p:txBody>
      </p:sp>
      <p:sp>
        <p:nvSpPr>
          <p:cNvPr id="9" name="TextBox 8"/>
          <p:cNvSpPr txBox="1"/>
          <p:nvPr/>
        </p:nvSpPr>
        <p:spPr>
          <a:xfrm>
            <a:off x="904674" y="3782445"/>
            <a:ext cx="4181677" cy="253916"/>
          </a:xfrm>
          <a:prstGeom prst="rect">
            <a:avLst/>
          </a:prstGeom>
          <a:noFill/>
        </p:spPr>
        <p:txBody>
          <a:bodyPr wrap="square" rtlCol="0">
            <a:spAutoFit/>
          </a:bodyPr>
          <a:lstStyle/>
          <a:p>
            <a:r>
              <a:rPr lang="en-US" sz="1050" dirty="0"/>
              <a:t>                                       Fig: Impact on Truthfulness of the Buyers</a:t>
            </a:r>
          </a:p>
        </p:txBody>
      </p:sp>
      <p:sp>
        <p:nvSpPr>
          <p:cNvPr id="11" name="Slide Number Placeholder 10"/>
          <p:cNvSpPr>
            <a:spLocks noGrp="1"/>
          </p:cNvSpPr>
          <p:nvPr>
            <p:ph type="sldNum" idx="12"/>
          </p:nvPr>
        </p:nvSpPr>
        <p:spPr/>
        <p:txBody>
          <a:bodyPr/>
          <a:lstStyle/>
          <a:p>
            <a:fld id="{00000000-1234-1234-1234-123412341234}" type="slidenum">
              <a:rPr lang="en" smtClean="0"/>
              <a:pPr/>
              <a:t>42</a:t>
            </a:fld>
            <a:endParaRPr lang="en"/>
          </a:p>
        </p:txBody>
      </p:sp>
      <p:pic>
        <p:nvPicPr>
          <p:cNvPr id="2" name="Picture 1">
            <a:extLst>
              <a:ext uri="{FF2B5EF4-FFF2-40B4-BE49-F238E27FC236}">
                <a16:creationId xmlns:a16="http://schemas.microsoft.com/office/drawing/2014/main" id="{729EF3C4-FE60-4D82-AF6D-62C896AE8354}"/>
              </a:ext>
            </a:extLst>
          </p:cNvPr>
          <p:cNvPicPr>
            <a:picLocks noChangeAspect="1"/>
          </p:cNvPicPr>
          <p:nvPr/>
        </p:nvPicPr>
        <p:blipFill>
          <a:blip r:embed="rId4"/>
          <a:stretch>
            <a:fillRect/>
          </a:stretch>
        </p:blipFill>
        <p:spPr>
          <a:xfrm>
            <a:off x="457200" y="1428750"/>
            <a:ext cx="6057901" cy="2194406"/>
          </a:xfrm>
          <a:prstGeom prst="rect">
            <a:avLst/>
          </a:prstGeom>
        </p:spPr>
      </p:pic>
      <p:sp>
        <p:nvSpPr>
          <p:cNvPr id="8" name="Google Shape;151;p24">
            <a:extLst>
              <a:ext uri="{FF2B5EF4-FFF2-40B4-BE49-F238E27FC236}">
                <a16:creationId xmlns:a16="http://schemas.microsoft.com/office/drawing/2014/main" id="{2182F16A-F262-4F34-A0DF-D251EC840845}"/>
              </a:ext>
            </a:extLst>
          </p:cNvPr>
          <p:cNvSpPr txBox="1"/>
          <p:nvPr/>
        </p:nvSpPr>
        <p:spPr>
          <a:xfrm>
            <a:off x="295835" y="262218"/>
            <a:ext cx="4913706" cy="554890"/>
          </a:xfrm>
          <a:prstGeom prst="rect">
            <a:avLst/>
          </a:prstGeom>
          <a:noFill/>
          <a:ln>
            <a:noFill/>
          </a:ln>
        </p:spPr>
        <p:txBody>
          <a:bodyPr spcFirstLastPara="1" wrap="square" lIns="68569" tIns="68569" rIns="68569" bIns="68569" anchor="t" anchorCtr="0">
            <a:noAutofit/>
          </a:bodyPr>
          <a:lstStyle/>
          <a:p>
            <a:pPr>
              <a:buSzPts val="3000"/>
            </a:pPr>
            <a:r>
              <a:rPr lang="en" sz="2800" b="1" dirty="0">
                <a:solidFill>
                  <a:srgbClr val="000099"/>
                </a:solidFill>
              </a:rPr>
              <a:t>Performance Evaluation</a:t>
            </a:r>
            <a:endParaRPr sz="2800" b="1" dirty="0">
              <a:solidFill>
                <a:srgbClr val="000099"/>
              </a:solidFill>
            </a:endParaRPr>
          </a:p>
          <a:p>
            <a:pPr>
              <a:buSzPts val="3000"/>
            </a:pPr>
            <a:endParaRPr sz="2250" b="1" dirty="0"/>
          </a:p>
        </p:txBody>
      </p:sp>
      <p:sp>
        <p:nvSpPr>
          <p:cNvPr id="10" name="Rectangle 9">
            <a:extLst>
              <a:ext uri="{FF2B5EF4-FFF2-40B4-BE49-F238E27FC236}">
                <a16:creationId xmlns:a16="http://schemas.microsoft.com/office/drawing/2014/main" id="{E7F5E36A-5107-42C6-B7D5-080E3A956764}"/>
              </a:ext>
            </a:extLst>
          </p:cNvPr>
          <p:cNvSpPr/>
          <p:nvPr/>
        </p:nvSpPr>
        <p:spPr>
          <a:xfrm>
            <a:off x="1983442" y="4095750"/>
            <a:ext cx="3200400" cy="533400"/>
          </a:xfrm>
          <a:prstGeom prst="rect">
            <a:avLst/>
          </a:prstGeom>
          <a:solidFill>
            <a:schemeClr val="bg2">
              <a:lumMod val="60000"/>
              <a:lumOff val="40000"/>
              <a:alpha val="7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Untruthful bids can not maximize the utility of buyers then the truthful case</a:t>
            </a:r>
          </a:p>
        </p:txBody>
      </p:sp>
    </p:spTree>
    <p:extLst>
      <p:ext uri="{BB962C8B-B14F-4D97-AF65-F5344CB8AC3E}">
        <p14:creationId xmlns:p14="http://schemas.microsoft.com/office/powerpoint/2010/main" val="23742177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4" name="Google Shape;154;p24"/>
          <p:cNvSpPr txBox="1"/>
          <p:nvPr/>
        </p:nvSpPr>
        <p:spPr>
          <a:xfrm>
            <a:off x="436819" y="1165875"/>
            <a:ext cx="3281625" cy="2680200"/>
          </a:xfrm>
          <a:prstGeom prst="rect">
            <a:avLst/>
          </a:prstGeom>
          <a:noFill/>
          <a:ln>
            <a:noFill/>
          </a:ln>
        </p:spPr>
        <p:txBody>
          <a:bodyPr spcFirstLastPara="1" wrap="square" lIns="68569" tIns="68569" rIns="68569" bIns="68569" anchor="t" anchorCtr="0">
            <a:noAutofit/>
          </a:bodyPr>
          <a:lstStyle/>
          <a:p>
            <a:pPr>
              <a:buSzPts val="2000"/>
            </a:pPr>
            <a:endParaRPr sz="1500" b="1"/>
          </a:p>
          <a:p>
            <a:pPr algn="just">
              <a:lnSpc>
                <a:spcPct val="115000"/>
              </a:lnSpc>
              <a:spcBef>
                <a:spcPts val="525"/>
              </a:spcBef>
              <a:buSzPts val="2000"/>
            </a:pPr>
            <a:endParaRPr sz="1500"/>
          </a:p>
          <a:p>
            <a:pPr marL="342900">
              <a:buSzPts val="2000"/>
            </a:pPr>
            <a:r>
              <a:rPr lang="en" sz="1500" b="1" dirty="0"/>
              <a:t> </a:t>
            </a:r>
            <a:endParaRPr sz="1500" b="1"/>
          </a:p>
          <a:p>
            <a:pPr>
              <a:buSzPts val="2000"/>
            </a:pPr>
            <a:endParaRPr sz="1500" b="1"/>
          </a:p>
        </p:txBody>
      </p:sp>
      <p:sp>
        <p:nvSpPr>
          <p:cNvPr id="6" name="TextBox 5"/>
          <p:cNvSpPr txBox="1"/>
          <p:nvPr/>
        </p:nvSpPr>
        <p:spPr>
          <a:xfrm>
            <a:off x="228600" y="895350"/>
            <a:ext cx="5029200" cy="369332"/>
          </a:xfrm>
          <a:prstGeom prst="rect">
            <a:avLst/>
          </a:prstGeom>
          <a:noFill/>
        </p:spPr>
        <p:txBody>
          <a:bodyPr wrap="square" rtlCol="0">
            <a:spAutoFit/>
          </a:bodyPr>
          <a:lstStyle/>
          <a:p>
            <a:r>
              <a:rPr lang="en-US" sz="1800" dirty="0">
                <a:solidFill>
                  <a:srgbClr val="3333FF"/>
                </a:solidFill>
              </a:rPr>
              <a:t>Impact of Truthfulness of Workers</a:t>
            </a:r>
          </a:p>
        </p:txBody>
      </p:sp>
      <p:sp>
        <p:nvSpPr>
          <p:cNvPr id="9" name="TextBox 8"/>
          <p:cNvSpPr txBox="1"/>
          <p:nvPr/>
        </p:nvSpPr>
        <p:spPr>
          <a:xfrm>
            <a:off x="1076123" y="3562350"/>
            <a:ext cx="4181677" cy="253916"/>
          </a:xfrm>
          <a:prstGeom prst="rect">
            <a:avLst/>
          </a:prstGeom>
          <a:noFill/>
        </p:spPr>
        <p:txBody>
          <a:bodyPr wrap="square" rtlCol="0">
            <a:spAutoFit/>
          </a:bodyPr>
          <a:lstStyle/>
          <a:p>
            <a:r>
              <a:rPr lang="en-US" sz="1050" dirty="0"/>
              <a:t>                                       Fig: Impact on Truthfulness of the Workers</a:t>
            </a:r>
          </a:p>
        </p:txBody>
      </p:sp>
      <p:sp>
        <p:nvSpPr>
          <p:cNvPr id="11" name="Slide Number Placeholder 10"/>
          <p:cNvSpPr>
            <a:spLocks noGrp="1"/>
          </p:cNvSpPr>
          <p:nvPr>
            <p:ph type="sldNum" idx="12"/>
          </p:nvPr>
        </p:nvSpPr>
        <p:spPr/>
        <p:txBody>
          <a:bodyPr/>
          <a:lstStyle/>
          <a:p>
            <a:fld id="{00000000-1234-1234-1234-123412341234}" type="slidenum">
              <a:rPr lang="en" smtClean="0"/>
              <a:pPr/>
              <a:t>43</a:t>
            </a:fld>
            <a:endParaRPr lang="en"/>
          </a:p>
        </p:txBody>
      </p:sp>
      <p:pic>
        <p:nvPicPr>
          <p:cNvPr id="3" name="Picture 2">
            <a:extLst>
              <a:ext uri="{FF2B5EF4-FFF2-40B4-BE49-F238E27FC236}">
                <a16:creationId xmlns:a16="http://schemas.microsoft.com/office/drawing/2014/main" id="{5063B3EC-FFE7-43B3-93F9-5CAA34203F62}"/>
              </a:ext>
            </a:extLst>
          </p:cNvPr>
          <p:cNvPicPr>
            <a:picLocks noChangeAspect="1"/>
          </p:cNvPicPr>
          <p:nvPr/>
        </p:nvPicPr>
        <p:blipFill>
          <a:blip r:embed="rId4"/>
          <a:stretch>
            <a:fillRect/>
          </a:stretch>
        </p:blipFill>
        <p:spPr>
          <a:xfrm>
            <a:off x="264071" y="1276350"/>
            <a:ext cx="5984329" cy="2252277"/>
          </a:xfrm>
          <a:prstGeom prst="rect">
            <a:avLst/>
          </a:prstGeom>
        </p:spPr>
      </p:pic>
      <p:sp>
        <p:nvSpPr>
          <p:cNvPr id="8" name="Google Shape;151;p24">
            <a:extLst>
              <a:ext uri="{FF2B5EF4-FFF2-40B4-BE49-F238E27FC236}">
                <a16:creationId xmlns:a16="http://schemas.microsoft.com/office/drawing/2014/main" id="{AAC7896B-82D4-4C70-8A28-84F41AB46074}"/>
              </a:ext>
            </a:extLst>
          </p:cNvPr>
          <p:cNvSpPr txBox="1"/>
          <p:nvPr/>
        </p:nvSpPr>
        <p:spPr>
          <a:xfrm>
            <a:off x="295835" y="262218"/>
            <a:ext cx="4913706" cy="554890"/>
          </a:xfrm>
          <a:prstGeom prst="rect">
            <a:avLst/>
          </a:prstGeom>
          <a:noFill/>
          <a:ln>
            <a:noFill/>
          </a:ln>
        </p:spPr>
        <p:txBody>
          <a:bodyPr spcFirstLastPara="1" wrap="square" lIns="68569" tIns="68569" rIns="68569" bIns="68569" anchor="t" anchorCtr="0">
            <a:noAutofit/>
          </a:bodyPr>
          <a:lstStyle/>
          <a:p>
            <a:pPr>
              <a:buSzPts val="3000"/>
            </a:pPr>
            <a:r>
              <a:rPr lang="en" sz="2800" b="1" dirty="0">
                <a:solidFill>
                  <a:srgbClr val="000099"/>
                </a:solidFill>
              </a:rPr>
              <a:t>Performance Evaluation</a:t>
            </a:r>
            <a:endParaRPr sz="2800" b="1" dirty="0">
              <a:solidFill>
                <a:srgbClr val="000099"/>
              </a:solidFill>
            </a:endParaRPr>
          </a:p>
          <a:p>
            <a:pPr>
              <a:buSzPts val="3000"/>
            </a:pPr>
            <a:endParaRPr sz="2250" b="1" dirty="0"/>
          </a:p>
        </p:txBody>
      </p:sp>
      <p:sp>
        <p:nvSpPr>
          <p:cNvPr id="10" name="Rectangle 9">
            <a:extLst>
              <a:ext uri="{FF2B5EF4-FFF2-40B4-BE49-F238E27FC236}">
                <a16:creationId xmlns:a16="http://schemas.microsoft.com/office/drawing/2014/main" id="{3A041D46-6114-4FBB-A29E-D41DCA0B2F51}"/>
              </a:ext>
            </a:extLst>
          </p:cNvPr>
          <p:cNvSpPr/>
          <p:nvPr/>
        </p:nvSpPr>
        <p:spPr>
          <a:xfrm>
            <a:off x="1983442" y="4095750"/>
            <a:ext cx="3200400" cy="533400"/>
          </a:xfrm>
          <a:prstGeom prst="rect">
            <a:avLst/>
          </a:prstGeom>
          <a:solidFill>
            <a:schemeClr val="bg2">
              <a:lumMod val="60000"/>
              <a:lumOff val="40000"/>
              <a:alpha val="7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Untruthful asks can not maximize the utility of workers then the truthful case</a:t>
            </a:r>
          </a:p>
        </p:txBody>
      </p:sp>
    </p:spTree>
    <p:extLst>
      <p:ext uri="{BB962C8B-B14F-4D97-AF65-F5344CB8AC3E}">
        <p14:creationId xmlns:p14="http://schemas.microsoft.com/office/powerpoint/2010/main" val="21365554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1" name="Google Shape;151;p24"/>
          <p:cNvSpPr txBox="1"/>
          <p:nvPr/>
        </p:nvSpPr>
        <p:spPr>
          <a:xfrm>
            <a:off x="304800" y="209550"/>
            <a:ext cx="4881600" cy="507825"/>
          </a:xfrm>
          <a:prstGeom prst="rect">
            <a:avLst/>
          </a:prstGeom>
          <a:noFill/>
          <a:ln>
            <a:noFill/>
          </a:ln>
        </p:spPr>
        <p:txBody>
          <a:bodyPr spcFirstLastPara="1" wrap="square" lIns="68569" tIns="68569" rIns="68569" bIns="68569" anchor="t" anchorCtr="0">
            <a:noAutofit/>
          </a:bodyPr>
          <a:lstStyle/>
          <a:p>
            <a:pPr>
              <a:buSzPts val="3000"/>
            </a:pPr>
            <a:r>
              <a:rPr lang="en" sz="2800" b="1" dirty="0">
                <a:solidFill>
                  <a:srgbClr val="000099"/>
                </a:solidFill>
              </a:rPr>
              <a:t>Conclusion</a:t>
            </a:r>
            <a:endParaRPr sz="2800" b="1" dirty="0">
              <a:solidFill>
                <a:srgbClr val="000099"/>
              </a:solidFill>
            </a:endParaRPr>
          </a:p>
          <a:p>
            <a:pPr>
              <a:buSzPts val="3000"/>
            </a:pPr>
            <a:endParaRPr sz="2250" b="1" dirty="0"/>
          </a:p>
        </p:txBody>
      </p:sp>
      <p:sp>
        <p:nvSpPr>
          <p:cNvPr id="154" name="Google Shape;154;p24"/>
          <p:cNvSpPr txBox="1"/>
          <p:nvPr/>
        </p:nvSpPr>
        <p:spPr>
          <a:xfrm>
            <a:off x="436819" y="1165875"/>
            <a:ext cx="3281625" cy="2680200"/>
          </a:xfrm>
          <a:prstGeom prst="rect">
            <a:avLst/>
          </a:prstGeom>
          <a:noFill/>
          <a:ln>
            <a:noFill/>
          </a:ln>
        </p:spPr>
        <p:txBody>
          <a:bodyPr spcFirstLastPara="1" wrap="square" lIns="68569" tIns="68569" rIns="68569" bIns="68569" anchor="t" anchorCtr="0">
            <a:noAutofit/>
          </a:bodyPr>
          <a:lstStyle/>
          <a:p>
            <a:pPr>
              <a:buSzPts val="2000"/>
            </a:pPr>
            <a:endParaRPr sz="1500" b="1"/>
          </a:p>
          <a:p>
            <a:pPr algn="just">
              <a:lnSpc>
                <a:spcPct val="115000"/>
              </a:lnSpc>
              <a:spcBef>
                <a:spcPts val="525"/>
              </a:spcBef>
              <a:buSzPts val="2000"/>
            </a:pPr>
            <a:endParaRPr sz="1500"/>
          </a:p>
          <a:p>
            <a:pPr marL="342900">
              <a:buSzPts val="2000"/>
            </a:pPr>
            <a:r>
              <a:rPr lang="en" sz="1500" b="1" dirty="0"/>
              <a:t> </a:t>
            </a:r>
            <a:endParaRPr sz="1500" b="1"/>
          </a:p>
          <a:p>
            <a:pPr>
              <a:buSzPts val="2000"/>
            </a:pPr>
            <a:endParaRPr sz="1500" b="1"/>
          </a:p>
        </p:txBody>
      </p:sp>
      <p:sp>
        <p:nvSpPr>
          <p:cNvPr id="8" name="Google Shape;85;p16"/>
          <p:cNvSpPr txBox="1"/>
          <p:nvPr/>
        </p:nvSpPr>
        <p:spPr>
          <a:xfrm>
            <a:off x="413325" y="1257300"/>
            <a:ext cx="6216075" cy="2588738"/>
          </a:xfrm>
          <a:prstGeom prst="rect">
            <a:avLst/>
          </a:prstGeom>
          <a:noFill/>
          <a:ln>
            <a:noFill/>
          </a:ln>
        </p:spPr>
        <p:txBody>
          <a:bodyPr spcFirstLastPara="1" wrap="square" lIns="68569" tIns="68569" rIns="68569" bIns="68569" anchor="t" anchorCtr="0">
            <a:noAutofit/>
          </a:bodyPr>
          <a:lstStyle/>
          <a:p>
            <a:pPr>
              <a:lnSpc>
                <a:spcPct val="150000"/>
              </a:lnSpc>
              <a:buFont typeface="Wingdings" pitchFamily="2" charset="2"/>
              <a:buChar char="q"/>
            </a:pPr>
            <a:r>
              <a:rPr lang="en-US" sz="1500" dirty="0"/>
              <a:t> Proposed </a:t>
            </a:r>
            <a:r>
              <a:rPr lang="en-US" sz="1500" dirty="0">
                <a:solidFill>
                  <a:srgbClr val="3333FF"/>
                </a:solidFill>
              </a:rPr>
              <a:t>Distributed task allocation framework </a:t>
            </a:r>
            <a:r>
              <a:rPr lang="en-US" sz="1500" dirty="0"/>
              <a:t>FEST</a:t>
            </a:r>
          </a:p>
          <a:p>
            <a:pPr>
              <a:lnSpc>
                <a:spcPct val="150000"/>
              </a:lnSpc>
              <a:buFont typeface="Wingdings" pitchFamily="2" charset="2"/>
              <a:buChar char="q"/>
            </a:pPr>
            <a:r>
              <a:rPr lang="en-US" sz="1500" dirty="0">
                <a:solidFill>
                  <a:srgbClr val="3333FF"/>
                </a:solidFill>
              </a:rPr>
              <a:t> Distributed Auction Mechanism </a:t>
            </a:r>
            <a:r>
              <a:rPr lang="en-US" sz="1500" dirty="0"/>
              <a:t>was devised</a:t>
            </a:r>
          </a:p>
          <a:p>
            <a:pPr>
              <a:lnSpc>
                <a:spcPct val="150000"/>
              </a:lnSpc>
              <a:buFont typeface="Wingdings" pitchFamily="2" charset="2"/>
              <a:buChar char="q"/>
            </a:pPr>
            <a:r>
              <a:rPr lang="en-US" sz="1500" dirty="0"/>
              <a:t> Proposed </a:t>
            </a:r>
            <a:r>
              <a:rPr lang="en-US" sz="1500" dirty="0">
                <a:solidFill>
                  <a:srgbClr val="3333FF"/>
                </a:solidFill>
              </a:rPr>
              <a:t>Federated learning on subjective logic-based worker</a:t>
            </a:r>
          </a:p>
          <a:p>
            <a:pPr>
              <a:lnSpc>
                <a:spcPct val="150000"/>
              </a:lnSpc>
            </a:pPr>
            <a:r>
              <a:rPr lang="en-US" sz="1500" dirty="0">
                <a:solidFill>
                  <a:srgbClr val="3333FF"/>
                </a:solidFill>
              </a:rPr>
              <a:t>    reputation</a:t>
            </a:r>
          </a:p>
          <a:p>
            <a:pPr>
              <a:lnSpc>
                <a:spcPct val="150000"/>
              </a:lnSpc>
              <a:buFont typeface="Wingdings" pitchFamily="2" charset="2"/>
              <a:buChar char="q"/>
            </a:pPr>
            <a:r>
              <a:rPr lang="en-US" sz="1500" dirty="0">
                <a:solidFill>
                  <a:srgbClr val="3333FF"/>
                </a:solidFill>
              </a:rPr>
              <a:t> </a:t>
            </a:r>
            <a:r>
              <a:rPr lang="en-US" sz="1500" dirty="0">
                <a:solidFill>
                  <a:schemeClr val="tx1"/>
                </a:solidFill>
              </a:rPr>
              <a:t>T</a:t>
            </a:r>
            <a:r>
              <a:rPr lang="en-US" sz="1500" dirty="0"/>
              <a:t>heoretical analysis </a:t>
            </a:r>
            <a:r>
              <a:rPr lang="en-US" sz="1500" dirty="0">
                <a:solidFill>
                  <a:srgbClr val="3333FF"/>
                </a:solidFill>
              </a:rPr>
              <a:t>on individually rational, truthful to the buyers and </a:t>
            </a:r>
          </a:p>
          <a:p>
            <a:pPr>
              <a:lnSpc>
                <a:spcPct val="150000"/>
              </a:lnSpc>
            </a:pPr>
            <a:r>
              <a:rPr lang="en-US" sz="1500" dirty="0">
                <a:solidFill>
                  <a:srgbClr val="3333FF"/>
                </a:solidFill>
              </a:rPr>
              <a:t>    workers, and budget balance</a:t>
            </a:r>
            <a:r>
              <a:rPr lang="en-US" sz="1500" dirty="0"/>
              <a:t>.</a:t>
            </a:r>
            <a:endParaRPr lang="en-US" sz="1500" dirty="0">
              <a:solidFill>
                <a:srgbClr val="3333FF"/>
              </a:solidFill>
            </a:endParaRPr>
          </a:p>
          <a:p>
            <a:pPr>
              <a:lnSpc>
                <a:spcPct val="150000"/>
              </a:lnSpc>
              <a:buFont typeface="Wingdings" pitchFamily="2" charset="2"/>
              <a:buChar char="q"/>
            </a:pPr>
            <a:r>
              <a:rPr lang="en-US" sz="1500" dirty="0"/>
              <a:t> Improves </a:t>
            </a:r>
            <a:r>
              <a:rPr lang="en-US" sz="1500" dirty="0" err="1">
                <a:solidFill>
                  <a:srgbClr val="3333FF"/>
                </a:solidFill>
              </a:rPr>
              <a:t>QoE</a:t>
            </a:r>
            <a:r>
              <a:rPr lang="en-US" sz="1500" dirty="0">
                <a:solidFill>
                  <a:srgbClr val="3333FF"/>
                </a:solidFill>
              </a:rPr>
              <a:t> and Utility of the buyers as high as 30% and 25%,</a:t>
            </a:r>
          </a:p>
          <a:p>
            <a:pPr>
              <a:lnSpc>
                <a:spcPct val="150000"/>
              </a:lnSpc>
            </a:pPr>
            <a:r>
              <a:rPr lang="en-US" sz="1500" dirty="0">
                <a:solidFill>
                  <a:srgbClr val="3333FF"/>
                </a:solidFill>
              </a:rPr>
              <a:t>    respectively</a:t>
            </a:r>
          </a:p>
          <a:p>
            <a:pPr algn="just">
              <a:lnSpc>
                <a:spcPct val="115000"/>
              </a:lnSpc>
              <a:spcBef>
                <a:spcPts val="525"/>
              </a:spcBef>
            </a:pPr>
            <a:endParaRPr sz="1500" dirty="0"/>
          </a:p>
          <a:p>
            <a:pPr algn="just">
              <a:lnSpc>
                <a:spcPct val="115000"/>
              </a:lnSpc>
              <a:spcBef>
                <a:spcPts val="525"/>
              </a:spcBef>
              <a:buSzPts val="2000"/>
            </a:pPr>
            <a:endParaRPr sz="1500" dirty="0"/>
          </a:p>
          <a:p>
            <a:pPr marL="342900">
              <a:buSzPts val="2000"/>
            </a:pPr>
            <a:r>
              <a:rPr lang="en" sz="1500" b="1" dirty="0"/>
              <a:t> </a:t>
            </a:r>
            <a:endParaRPr sz="1500" b="1" dirty="0"/>
          </a:p>
          <a:p>
            <a:pPr>
              <a:buSzPts val="2000"/>
            </a:pPr>
            <a:endParaRPr sz="1500" b="1" dirty="0"/>
          </a:p>
        </p:txBody>
      </p:sp>
      <p:sp>
        <p:nvSpPr>
          <p:cNvPr id="6" name="Slide Number Placeholder 5"/>
          <p:cNvSpPr>
            <a:spLocks noGrp="1"/>
          </p:cNvSpPr>
          <p:nvPr>
            <p:ph type="sldNum" idx="12"/>
          </p:nvPr>
        </p:nvSpPr>
        <p:spPr/>
        <p:txBody>
          <a:bodyPr/>
          <a:lstStyle/>
          <a:p>
            <a:fld id="{00000000-1234-1234-1234-123412341234}" type="slidenum">
              <a:rPr lang="en" smtClean="0"/>
              <a:pPr/>
              <a:t>44</a:t>
            </a:fld>
            <a:endParaRPr lang="en"/>
          </a:p>
        </p:txBody>
      </p:sp>
    </p:spTree>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1" name="Google Shape;151;p24"/>
          <p:cNvSpPr txBox="1"/>
          <p:nvPr/>
        </p:nvSpPr>
        <p:spPr>
          <a:xfrm>
            <a:off x="311888" y="235125"/>
            <a:ext cx="4881600" cy="507825"/>
          </a:xfrm>
          <a:prstGeom prst="rect">
            <a:avLst/>
          </a:prstGeom>
          <a:noFill/>
          <a:ln>
            <a:noFill/>
          </a:ln>
        </p:spPr>
        <p:txBody>
          <a:bodyPr spcFirstLastPara="1" wrap="square" lIns="68569" tIns="68569" rIns="68569" bIns="68569" anchor="t" anchorCtr="0">
            <a:noAutofit/>
          </a:bodyPr>
          <a:lstStyle/>
          <a:p>
            <a:pPr>
              <a:buSzPts val="3000"/>
            </a:pPr>
            <a:r>
              <a:rPr lang="en" sz="2800" b="1" dirty="0">
                <a:solidFill>
                  <a:srgbClr val="000099"/>
                </a:solidFill>
              </a:rPr>
              <a:t>Future Plans</a:t>
            </a:r>
            <a:endParaRPr sz="2800" b="1" dirty="0">
              <a:solidFill>
                <a:srgbClr val="000099"/>
              </a:solidFill>
            </a:endParaRPr>
          </a:p>
          <a:p>
            <a:pPr>
              <a:buSzPts val="3000"/>
            </a:pPr>
            <a:endParaRPr sz="2400" b="1" dirty="0"/>
          </a:p>
        </p:txBody>
      </p:sp>
      <p:sp>
        <p:nvSpPr>
          <p:cNvPr id="154" name="Google Shape;154;p24"/>
          <p:cNvSpPr txBox="1"/>
          <p:nvPr/>
        </p:nvSpPr>
        <p:spPr>
          <a:xfrm>
            <a:off x="436819" y="1165875"/>
            <a:ext cx="3281625" cy="2680200"/>
          </a:xfrm>
          <a:prstGeom prst="rect">
            <a:avLst/>
          </a:prstGeom>
          <a:noFill/>
          <a:ln>
            <a:noFill/>
          </a:ln>
        </p:spPr>
        <p:txBody>
          <a:bodyPr spcFirstLastPara="1" wrap="square" lIns="68569" tIns="68569" rIns="68569" bIns="68569" anchor="t" anchorCtr="0">
            <a:noAutofit/>
          </a:bodyPr>
          <a:lstStyle/>
          <a:p>
            <a:pPr>
              <a:buSzPts val="2000"/>
            </a:pPr>
            <a:endParaRPr sz="1500" b="1"/>
          </a:p>
          <a:p>
            <a:pPr algn="just">
              <a:lnSpc>
                <a:spcPct val="115000"/>
              </a:lnSpc>
              <a:spcBef>
                <a:spcPts val="525"/>
              </a:spcBef>
              <a:buSzPts val="2000"/>
            </a:pPr>
            <a:endParaRPr sz="1500"/>
          </a:p>
          <a:p>
            <a:pPr marL="342900">
              <a:buSzPts val="2000"/>
            </a:pPr>
            <a:r>
              <a:rPr lang="en" sz="1500" b="1" dirty="0"/>
              <a:t> </a:t>
            </a:r>
            <a:endParaRPr sz="1500" b="1"/>
          </a:p>
          <a:p>
            <a:pPr>
              <a:buSzPts val="2000"/>
            </a:pPr>
            <a:endParaRPr sz="1500" b="1"/>
          </a:p>
        </p:txBody>
      </p:sp>
      <p:sp>
        <p:nvSpPr>
          <p:cNvPr id="8" name="Google Shape;85;p16"/>
          <p:cNvSpPr txBox="1"/>
          <p:nvPr/>
        </p:nvSpPr>
        <p:spPr>
          <a:xfrm>
            <a:off x="413325" y="1257300"/>
            <a:ext cx="5979375" cy="2588738"/>
          </a:xfrm>
          <a:prstGeom prst="rect">
            <a:avLst/>
          </a:prstGeom>
          <a:noFill/>
          <a:ln>
            <a:noFill/>
          </a:ln>
        </p:spPr>
        <p:txBody>
          <a:bodyPr spcFirstLastPara="1" wrap="square" lIns="68569" tIns="68569" rIns="68569" bIns="68569" anchor="t" anchorCtr="0">
            <a:noAutofit/>
          </a:bodyPr>
          <a:lstStyle/>
          <a:p>
            <a:r>
              <a:rPr lang="en-US" sz="1500" dirty="0"/>
              <a:t>  </a:t>
            </a:r>
          </a:p>
          <a:p>
            <a:pPr>
              <a:buFont typeface="Wingdings" pitchFamily="2" charset="2"/>
              <a:buChar char="q"/>
            </a:pPr>
            <a:r>
              <a:rPr lang="en-US" sz="1500" dirty="0">
                <a:solidFill>
                  <a:srgbClr val="3333FF"/>
                </a:solidFill>
              </a:rPr>
              <a:t> Learning the contextual behavior</a:t>
            </a:r>
            <a:r>
              <a:rPr lang="en-US" sz="1500" dirty="0"/>
              <a:t> of buyers and worker devices</a:t>
            </a:r>
          </a:p>
          <a:p>
            <a:pPr>
              <a:lnSpc>
                <a:spcPct val="150000"/>
              </a:lnSpc>
            </a:pPr>
            <a:r>
              <a:rPr lang="en-US" sz="1500" dirty="0"/>
              <a:t>    using </a:t>
            </a:r>
            <a:r>
              <a:rPr lang="en-US" sz="1500" dirty="0">
                <a:solidFill>
                  <a:srgbClr val="3333FF"/>
                </a:solidFill>
              </a:rPr>
              <a:t>Deep Learning approaches.</a:t>
            </a:r>
          </a:p>
          <a:p>
            <a:pPr>
              <a:lnSpc>
                <a:spcPct val="150000"/>
              </a:lnSpc>
            </a:pPr>
            <a:endParaRPr lang="en-US" sz="1500" dirty="0">
              <a:solidFill>
                <a:srgbClr val="3333FF"/>
              </a:solidFill>
            </a:endParaRPr>
          </a:p>
          <a:p>
            <a:pPr marL="257175" indent="-257175">
              <a:buFont typeface="Wingdings" panose="05000000000000000000" pitchFamily="2" charset="2"/>
              <a:buChar char="q"/>
            </a:pPr>
            <a:r>
              <a:rPr lang="en-US" sz="1500" dirty="0">
                <a:solidFill>
                  <a:srgbClr val="3333FF"/>
                </a:solidFill>
              </a:rPr>
              <a:t>Dynamic Pricing updates </a:t>
            </a:r>
            <a:r>
              <a:rPr lang="en-US" sz="1500" dirty="0"/>
              <a:t>of different buyers and workers following the demand supply theory of economics can be another interesting problem.</a:t>
            </a:r>
            <a:endParaRPr lang="en-US" sz="1500" dirty="0">
              <a:solidFill>
                <a:srgbClr val="3333FF"/>
              </a:solidFill>
            </a:endParaRPr>
          </a:p>
          <a:p>
            <a:pPr>
              <a:lnSpc>
                <a:spcPct val="150000"/>
              </a:lnSpc>
            </a:pPr>
            <a:endParaRPr lang="en-US" sz="1500" dirty="0">
              <a:solidFill>
                <a:srgbClr val="3333FF"/>
              </a:solidFill>
            </a:endParaRPr>
          </a:p>
          <a:p>
            <a:pPr>
              <a:lnSpc>
                <a:spcPct val="150000"/>
              </a:lnSpc>
            </a:pPr>
            <a:endParaRPr lang="en-US" sz="1500" dirty="0">
              <a:solidFill>
                <a:srgbClr val="3333FF"/>
              </a:solidFill>
            </a:endParaRPr>
          </a:p>
          <a:p>
            <a:pPr algn="just">
              <a:lnSpc>
                <a:spcPct val="115000"/>
              </a:lnSpc>
              <a:spcBef>
                <a:spcPts val="525"/>
              </a:spcBef>
              <a:buSzPts val="2000"/>
            </a:pPr>
            <a:endParaRPr sz="1500" dirty="0"/>
          </a:p>
          <a:p>
            <a:pPr marL="342900">
              <a:buSzPts val="2000"/>
            </a:pPr>
            <a:r>
              <a:rPr lang="en" sz="1500" b="1" dirty="0"/>
              <a:t> </a:t>
            </a:r>
            <a:endParaRPr sz="1500" b="1" dirty="0"/>
          </a:p>
          <a:p>
            <a:pPr>
              <a:buSzPts val="2000"/>
            </a:pPr>
            <a:endParaRPr sz="1500" b="1" dirty="0"/>
          </a:p>
        </p:txBody>
      </p:sp>
      <p:sp>
        <p:nvSpPr>
          <p:cNvPr id="6" name="Slide Number Placeholder 5"/>
          <p:cNvSpPr>
            <a:spLocks noGrp="1"/>
          </p:cNvSpPr>
          <p:nvPr>
            <p:ph type="sldNum" idx="12"/>
          </p:nvPr>
        </p:nvSpPr>
        <p:spPr/>
        <p:txBody>
          <a:bodyPr/>
          <a:lstStyle/>
          <a:p>
            <a:fld id="{00000000-1234-1234-1234-123412341234}" type="slidenum">
              <a:rPr lang="en" smtClean="0"/>
              <a:pPr/>
              <a:t>45</a:t>
            </a:fld>
            <a:endParaRPr lang="en"/>
          </a:p>
        </p:txBody>
      </p:sp>
    </p:spTree>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4" name="Google Shape;154;p24"/>
          <p:cNvSpPr txBox="1"/>
          <p:nvPr/>
        </p:nvSpPr>
        <p:spPr>
          <a:xfrm>
            <a:off x="436819" y="1165875"/>
            <a:ext cx="3281625" cy="2680200"/>
          </a:xfrm>
          <a:prstGeom prst="rect">
            <a:avLst/>
          </a:prstGeom>
          <a:noFill/>
          <a:ln>
            <a:noFill/>
          </a:ln>
        </p:spPr>
        <p:txBody>
          <a:bodyPr spcFirstLastPara="1" wrap="square" lIns="68569" tIns="68569" rIns="68569" bIns="68569" anchor="t" anchorCtr="0">
            <a:noAutofit/>
          </a:bodyPr>
          <a:lstStyle/>
          <a:p>
            <a:pPr>
              <a:buSzPts val="2000"/>
            </a:pPr>
            <a:endParaRPr sz="1500" b="1"/>
          </a:p>
          <a:p>
            <a:pPr algn="just">
              <a:lnSpc>
                <a:spcPct val="115000"/>
              </a:lnSpc>
              <a:spcBef>
                <a:spcPts val="525"/>
              </a:spcBef>
              <a:buSzPts val="2000"/>
            </a:pPr>
            <a:endParaRPr sz="1500"/>
          </a:p>
          <a:p>
            <a:pPr marL="342900">
              <a:buSzPts val="2000"/>
            </a:pPr>
            <a:r>
              <a:rPr lang="en" sz="1500" b="1" dirty="0"/>
              <a:t> </a:t>
            </a:r>
            <a:endParaRPr sz="1500" b="1"/>
          </a:p>
          <a:p>
            <a:pPr>
              <a:buSzPts val="2000"/>
            </a:pPr>
            <a:endParaRPr sz="1500" b="1"/>
          </a:p>
        </p:txBody>
      </p:sp>
      <p:sp>
        <p:nvSpPr>
          <p:cNvPr id="6" name="Slide Number Placeholder 5"/>
          <p:cNvSpPr>
            <a:spLocks noGrp="1"/>
          </p:cNvSpPr>
          <p:nvPr>
            <p:ph type="sldNum" idx="12"/>
          </p:nvPr>
        </p:nvSpPr>
        <p:spPr/>
        <p:txBody>
          <a:bodyPr/>
          <a:lstStyle/>
          <a:p>
            <a:fld id="{00000000-1234-1234-1234-123412341234}" type="slidenum">
              <a:rPr lang="en" smtClean="0"/>
              <a:pPr/>
              <a:t>46</a:t>
            </a:fld>
            <a:endParaRPr lang="en"/>
          </a:p>
        </p:txBody>
      </p:sp>
      <p:sp>
        <p:nvSpPr>
          <p:cNvPr id="13" name="Google Shape;151;p24">
            <a:extLst>
              <a:ext uri="{FF2B5EF4-FFF2-40B4-BE49-F238E27FC236}">
                <a16:creationId xmlns:a16="http://schemas.microsoft.com/office/drawing/2014/main" id="{9D599864-25C2-4F47-9917-52C4A60443D7}"/>
              </a:ext>
            </a:extLst>
          </p:cNvPr>
          <p:cNvSpPr txBox="1"/>
          <p:nvPr/>
        </p:nvSpPr>
        <p:spPr>
          <a:xfrm>
            <a:off x="236339" y="215678"/>
            <a:ext cx="4881600" cy="507825"/>
          </a:xfrm>
          <a:prstGeom prst="rect">
            <a:avLst/>
          </a:prstGeom>
          <a:noFill/>
          <a:ln>
            <a:noFill/>
          </a:ln>
        </p:spPr>
        <p:txBody>
          <a:bodyPr spcFirstLastPara="1" wrap="square" lIns="68569" tIns="68569" rIns="68569" bIns="68569" anchor="t" anchorCtr="0">
            <a:noAutofit/>
          </a:bodyPr>
          <a:lstStyle/>
          <a:p>
            <a:pPr>
              <a:buSzPts val="3000"/>
            </a:pPr>
            <a:r>
              <a:rPr lang="en-US" sz="2400" b="1" dirty="0">
                <a:solidFill>
                  <a:srgbClr val="000099"/>
                </a:solidFill>
              </a:rPr>
              <a:t>List of Publications</a:t>
            </a:r>
            <a:endParaRPr sz="2400" b="1" dirty="0">
              <a:solidFill>
                <a:srgbClr val="000099"/>
              </a:solidFill>
            </a:endParaRPr>
          </a:p>
          <a:p>
            <a:pPr>
              <a:buSzPts val="3000"/>
            </a:pPr>
            <a:endParaRPr sz="2250" b="1" dirty="0"/>
          </a:p>
        </p:txBody>
      </p:sp>
      <p:sp>
        <p:nvSpPr>
          <p:cNvPr id="14" name="Google Shape;154;p24">
            <a:extLst>
              <a:ext uri="{FF2B5EF4-FFF2-40B4-BE49-F238E27FC236}">
                <a16:creationId xmlns:a16="http://schemas.microsoft.com/office/drawing/2014/main" id="{F4BD5CCA-C6F7-4002-B777-711A9DF93106}"/>
              </a:ext>
            </a:extLst>
          </p:cNvPr>
          <p:cNvSpPr txBox="1"/>
          <p:nvPr/>
        </p:nvSpPr>
        <p:spPr>
          <a:xfrm>
            <a:off x="436819" y="1165875"/>
            <a:ext cx="3281625" cy="2680200"/>
          </a:xfrm>
          <a:prstGeom prst="rect">
            <a:avLst/>
          </a:prstGeom>
          <a:noFill/>
          <a:ln>
            <a:noFill/>
          </a:ln>
        </p:spPr>
        <p:txBody>
          <a:bodyPr spcFirstLastPara="1" wrap="square" lIns="68569" tIns="68569" rIns="68569" bIns="68569" anchor="t" anchorCtr="0">
            <a:noAutofit/>
          </a:bodyPr>
          <a:lstStyle/>
          <a:p>
            <a:pPr>
              <a:buSzPts val="2000"/>
            </a:pPr>
            <a:endParaRPr sz="1500" b="1"/>
          </a:p>
          <a:p>
            <a:pPr algn="just">
              <a:lnSpc>
                <a:spcPct val="115000"/>
              </a:lnSpc>
              <a:spcBef>
                <a:spcPts val="525"/>
              </a:spcBef>
              <a:buSzPts val="2000"/>
            </a:pPr>
            <a:endParaRPr sz="1500"/>
          </a:p>
          <a:p>
            <a:pPr marL="342900">
              <a:buSzPts val="2000"/>
            </a:pPr>
            <a:r>
              <a:rPr lang="en" sz="1500" b="1" dirty="0"/>
              <a:t> </a:t>
            </a:r>
            <a:endParaRPr sz="1500" b="1"/>
          </a:p>
          <a:p>
            <a:pPr>
              <a:buSzPts val="2000"/>
            </a:pPr>
            <a:endParaRPr sz="1500" b="1"/>
          </a:p>
        </p:txBody>
      </p:sp>
      <p:sp>
        <p:nvSpPr>
          <p:cNvPr id="15" name="Slide Number Placeholder 5">
            <a:extLst>
              <a:ext uri="{FF2B5EF4-FFF2-40B4-BE49-F238E27FC236}">
                <a16:creationId xmlns:a16="http://schemas.microsoft.com/office/drawing/2014/main" id="{5AAD0EEF-9EEC-4993-AFD6-49D356443897}"/>
              </a:ext>
            </a:extLst>
          </p:cNvPr>
          <p:cNvSpPr txBox="1">
            <a:spLocks/>
          </p:cNvSpPr>
          <p:nvPr/>
        </p:nvSpPr>
        <p:spPr>
          <a:xfrm>
            <a:off x="6343650" y="742950"/>
            <a:ext cx="411525" cy="295200"/>
          </a:xfrm>
          <a:prstGeom prst="rect">
            <a:avLst/>
          </a:pr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4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endParaRPr lang="en" sz="1050" dirty="0"/>
          </a:p>
        </p:txBody>
      </p:sp>
      <p:sp>
        <p:nvSpPr>
          <p:cNvPr id="16" name="TextBox 15">
            <a:extLst>
              <a:ext uri="{FF2B5EF4-FFF2-40B4-BE49-F238E27FC236}">
                <a16:creationId xmlns:a16="http://schemas.microsoft.com/office/drawing/2014/main" id="{EF2E0A06-9EFE-4FB2-8982-A5005ACB12F6}"/>
              </a:ext>
            </a:extLst>
          </p:cNvPr>
          <p:cNvSpPr txBox="1"/>
          <p:nvPr/>
        </p:nvSpPr>
        <p:spPr>
          <a:xfrm>
            <a:off x="211474" y="1157228"/>
            <a:ext cx="6646525" cy="3416320"/>
          </a:xfrm>
          <a:prstGeom prst="rect">
            <a:avLst/>
          </a:prstGeom>
          <a:noFill/>
        </p:spPr>
        <p:txBody>
          <a:bodyPr wrap="square" rtlCol="0">
            <a:spAutoFit/>
          </a:bodyPr>
          <a:lstStyle/>
          <a:p>
            <a:pPr marL="257175" indent="-257175"/>
            <a:endParaRPr lang="en-US" sz="900" dirty="0"/>
          </a:p>
          <a:p>
            <a:pPr marL="257175" indent="-257175"/>
            <a:r>
              <a:rPr lang="en-US" sz="900" dirty="0"/>
              <a:t>2.     </a:t>
            </a:r>
            <a:r>
              <a:rPr lang="en-US" sz="900" b="1" i="1" dirty="0" err="1"/>
              <a:t>Palash</a:t>
            </a:r>
            <a:r>
              <a:rPr lang="en-US" sz="900" b="1" i="1" dirty="0"/>
              <a:t> Roy, </a:t>
            </a:r>
            <a:r>
              <a:rPr lang="en-US" sz="900" dirty="0" err="1"/>
              <a:t>Anika</a:t>
            </a:r>
            <a:r>
              <a:rPr lang="en-US" sz="900" dirty="0"/>
              <a:t> </a:t>
            </a:r>
            <a:r>
              <a:rPr lang="en-US" sz="900" dirty="0" err="1"/>
              <a:t>Tahsin</a:t>
            </a:r>
            <a:r>
              <a:rPr lang="en-US" sz="900" dirty="0"/>
              <a:t>, </a:t>
            </a:r>
            <a:r>
              <a:rPr lang="en-US" sz="900" dirty="0" err="1"/>
              <a:t>Sujan</a:t>
            </a:r>
            <a:r>
              <a:rPr lang="en-US" sz="900" dirty="0"/>
              <a:t> </a:t>
            </a:r>
            <a:r>
              <a:rPr lang="en-US" sz="900" dirty="0" err="1"/>
              <a:t>Sarker</a:t>
            </a:r>
            <a:r>
              <a:rPr lang="en-US" sz="900" dirty="0"/>
              <a:t>, </a:t>
            </a:r>
            <a:r>
              <a:rPr lang="en-US" sz="900" dirty="0" err="1"/>
              <a:t>Tamal</a:t>
            </a:r>
            <a:r>
              <a:rPr lang="en-US" sz="900" dirty="0"/>
              <a:t> </a:t>
            </a:r>
            <a:r>
              <a:rPr lang="en-US" sz="900" dirty="0" err="1"/>
              <a:t>Adhikary</a:t>
            </a:r>
            <a:r>
              <a:rPr lang="en-US" sz="900" dirty="0"/>
              <a:t>, Md. </a:t>
            </a:r>
            <a:r>
              <a:rPr lang="en-US" sz="900" dirty="0" err="1"/>
              <a:t>Abdur</a:t>
            </a:r>
            <a:r>
              <a:rPr lang="en-US" sz="900" dirty="0"/>
              <a:t> </a:t>
            </a:r>
            <a:r>
              <a:rPr lang="en-US" sz="900" dirty="0" err="1"/>
              <a:t>Razzaque</a:t>
            </a:r>
            <a:r>
              <a:rPr lang="en-US" sz="900" dirty="0"/>
              <a:t>, Mohammad </a:t>
            </a:r>
            <a:r>
              <a:rPr lang="en-US" sz="900" dirty="0" err="1"/>
              <a:t>Mehedi</a:t>
            </a:r>
            <a:r>
              <a:rPr lang="en-US" sz="900" dirty="0"/>
              <a:t> Hassan, “</a:t>
            </a:r>
            <a:r>
              <a:rPr lang="en-US" sz="900" b="1" dirty="0"/>
              <a:t>User mobility and Quality-of-Experience aware placement of Virtual Network Functions in 5G”,</a:t>
            </a:r>
            <a:r>
              <a:rPr lang="en-US" sz="900" dirty="0"/>
              <a:t> Computer</a:t>
            </a:r>
          </a:p>
          <a:p>
            <a:r>
              <a:rPr lang="en-US" sz="900" dirty="0"/>
              <a:t>        Communications (Elsevier) (2020), vol. 150, pp. 367 – 377,doi: </a:t>
            </a:r>
            <a:r>
              <a:rPr lang="en-US" sz="900" dirty="0">
                <a:hlinkClick r:id="rId4"/>
              </a:rPr>
              <a:t>https://doi.org/10.1016/j.comcom.2019.12.005</a:t>
            </a:r>
            <a:r>
              <a:rPr lang="en-US" sz="900" dirty="0"/>
              <a:t>.</a:t>
            </a:r>
          </a:p>
          <a:p>
            <a:endParaRPr lang="en-US" sz="900" dirty="0"/>
          </a:p>
          <a:p>
            <a:pPr marL="171450" indent="-171450">
              <a:buAutoNum type="arabicPeriod" startAt="3"/>
            </a:pPr>
            <a:r>
              <a:rPr lang="en-US" sz="900" b="1" i="1" dirty="0"/>
              <a:t>   </a:t>
            </a:r>
            <a:r>
              <a:rPr lang="en-US" sz="900" b="1" i="1" dirty="0" err="1"/>
              <a:t>Palash</a:t>
            </a:r>
            <a:r>
              <a:rPr lang="en-US" sz="900" b="1" i="1" dirty="0"/>
              <a:t> Roy</a:t>
            </a:r>
            <a:r>
              <a:rPr lang="en-US" sz="900" dirty="0"/>
              <a:t>, </a:t>
            </a:r>
            <a:r>
              <a:rPr lang="en-US" sz="900" dirty="0" err="1"/>
              <a:t>Sujan</a:t>
            </a:r>
            <a:r>
              <a:rPr lang="en-US" sz="900" dirty="0"/>
              <a:t>  </a:t>
            </a:r>
            <a:r>
              <a:rPr lang="en-US" sz="900" dirty="0" err="1"/>
              <a:t>Sarker</a:t>
            </a:r>
            <a:r>
              <a:rPr lang="en-US" sz="900" dirty="0"/>
              <a:t>, </a:t>
            </a:r>
            <a:r>
              <a:rPr lang="en-US" sz="900" dirty="0" err="1"/>
              <a:t>Md.Abdur</a:t>
            </a:r>
            <a:r>
              <a:rPr lang="en-US" sz="900" dirty="0"/>
              <a:t> </a:t>
            </a:r>
            <a:r>
              <a:rPr lang="en-US" sz="900" dirty="0" err="1"/>
              <a:t>Razzaque</a:t>
            </a:r>
            <a:r>
              <a:rPr lang="en-US" sz="900" dirty="0"/>
              <a:t>, Mohammad </a:t>
            </a:r>
            <a:r>
              <a:rPr lang="en-US" sz="900" dirty="0" err="1"/>
              <a:t>Mehedi</a:t>
            </a:r>
            <a:r>
              <a:rPr lang="en-US" sz="900" dirty="0"/>
              <a:t> Hassan, </a:t>
            </a:r>
            <a:r>
              <a:rPr lang="en-US" sz="900" dirty="0" err="1"/>
              <a:t>Salman</a:t>
            </a:r>
            <a:r>
              <a:rPr lang="en-US" sz="900" dirty="0"/>
              <a:t> </a:t>
            </a:r>
            <a:r>
              <a:rPr lang="en-US" sz="900" dirty="0" err="1"/>
              <a:t>AlQahtani</a:t>
            </a:r>
            <a:r>
              <a:rPr lang="en-US" sz="900" dirty="0"/>
              <a:t>, </a:t>
            </a:r>
            <a:r>
              <a:rPr lang="en-US" sz="900" dirty="0" err="1"/>
              <a:t>Gianluca</a:t>
            </a:r>
            <a:r>
              <a:rPr lang="en-US" sz="900" dirty="0"/>
              <a:t> </a:t>
            </a:r>
            <a:r>
              <a:rPr lang="en-US" sz="900" dirty="0" err="1"/>
              <a:t>Aloi</a:t>
            </a:r>
            <a:r>
              <a:rPr lang="en-US" sz="900" dirty="0"/>
              <a:t>, </a:t>
            </a:r>
          </a:p>
          <a:p>
            <a:pPr marL="171450" indent="-171450"/>
            <a:r>
              <a:rPr lang="en-US" sz="900" dirty="0"/>
              <a:t>        Giancarlo </a:t>
            </a:r>
            <a:r>
              <a:rPr lang="en-US" sz="900" dirty="0" err="1"/>
              <a:t>Fortino</a:t>
            </a:r>
            <a:r>
              <a:rPr lang="en-US" sz="900" dirty="0"/>
              <a:t>, “</a:t>
            </a:r>
            <a:r>
              <a:rPr lang="en-US" sz="900" b="1" dirty="0"/>
              <a:t>AI-enabled Mobile Multimedia Service Instance Placement Scheme in Mobile Edge Computing</a:t>
            </a:r>
            <a:r>
              <a:rPr lang="en-US" sz="900" dirty="0"/>
              <a:t>,”</a:t>
            </a:r>
          </a:p>
          <a:p>
            <a:pPr marL="171450" indent="-171450"/>
            <a:r>
              <a:rPr lang="en-US" sz="900" dirty="0"/>
              <a:t>        Computer Networks (Elsevier) (2020), vol. 182,doi: </a:t>
            </a:r>
            <a:r>
              <a:rPr lang="en-US" sz="900" dirty="0">
                <a:hlinkClick r:id="rId5"/>
              </a:rPr>
              <a:t>https://doi.org/10.1016/j.comnet.2020.107573</a:t>
            </a:r>
            <a:r>
              <a:rPr lang="en-US" sz="900" dirty="0"/>
              <a:t>.</a:t>
            </a:r>
          </a:p>
          <a:p>
            <a:endParaRPr lang="en-US" sz="900" dirty="0"/>
          </a:p>
          <a:p>
            <a:pPr marL="171450" indent="-171450">
              <a:buAutoNum type="arabicPeriod" startAt="4"/>
            </a:pPr>
            <a:r>
              <a:rPr lang="en-US" sz="900" dirty="0"/>
              <a:t>  Md. </a:t>
            </a:r>
            <a:r>
              <a:rPr lang="en-US" sz="900" dirty="0" err="1"/>
              <a:t>Rajibul</a:t>
            </a:r>
            <a:r>
              <a:rPr lang="en-US" sz="900" dirty="0"/>
              <a:t> </a:t>
            </a:r>
            <a:r>
              <a:rPr lang="en-US" sz="900" dirty="0" err="1"/>
              <a:t>Palas</a:t>
            </a:r>
            <a:r>
              <a:rPr lang="en-US" sz="900" dirty="0"/>
              <a:t>, Md. </a:t>
            </a:r>
            <a:r>
              <a:rPr lang="en-US" sz="900" dirty="0" err="1"/>
              <a:t>Rakibul</a:t>
            </a:r>
            <a:r>
              <a:rPr lang="en-US" sz="900" dirty="0"/>
              <a:t> Islam, </a:t>
            </a:r>
            <a:r>
              <a:rPr lang="en-US" sz="900" b="1" i="1" dirty="0" err="1"/>
              <a:t>Palash</a:t>
            </a:r>
            <a:r>
              <a:rPr lang="en-US" sz="900" b="1" i="1" dirty="0"/>
              <a:t> Roy</a:t>
            </a:r>
            <a:r>
              <a:rPr lang="en-US" sz="900" dirty="0"/>
              <a:t>, Md. </a:t>
            </a:r>
            <a:r>
              <a:rPr lang="en-US" sz="900" dirty="0" err="1"/>
              <a:t>Abdur</a:t>
            </a:r>
            <a:r>
              <a:rPr lang="en-US" sz="900" dirty="0"/>
              <a:t> </a:t>
            </a:r>
            <a:r>
              <a:rPr lang="en-US" sz="900" dirty="0" err="1"/>
              <a:t>Razzaque</a:t>
            </a:r>
            <a:r>
              <a:rPr lang="en-US" sz="900" dirty="0"/>
              <a:t>, Ahmad </a:t>
            </a:r>
            <a:r>
              <a:rPr lang="en-US" sz="900" dirty="0" err="1"/>
              <a:t>Alsanad</a:t>
            </a:r>
            <a:r>
              <a:rPr lang="en-US" sz="900" dirty="0"/>
              <a:t>, </a:t>
            </a:r>
            <a:r>
              <a:rPr lang="en-US" sz="900" dirty="0" err="1"/>
              <a:t>Salman</a:t>
            </a:r>
            <a:r>
              <a:rPr lang="en-US" sz="900" dirty="0"/>
              <a:t> </a:t>
            </a:r>
            <a:r>
              <a:rPr lang="en-US" sz="900" dirty="0" err="1"/>
              <a:t>AlQahtani</a:t>
            </a:r>
            <a:r>
              <a:rPr lang="en-US" sz="900" dirty="0"/>
              <a:t>, Mohammad </a:t>
            </a:r>
          </a:p>
          <a:p>
            <a:pPr marL="171450" indent="-171450"/>
            <a:r>
              <a:rPr lang="en-US" sz="900" dirty="0"/>
              <a:t>       Mehedi Hassan, “</a:t>
            </a:r>
            <a:r>
              <a:rPr lang="en-US" sz="900" b="1" dirty="0"/>
              <a:t>Multi-criteria handover mobility management in 5G cellular network”, </a:t>
            </a:r>
            <a:r>
              <a:rPr lang="en-US" sz="900" dirty="0"/>
              <a:t>Computer Communications</a:t>
            </a:r>
          </a:p>
          <a:p>
            <a:pPr marL="171450" indent="-171450"/>
            <a:r>
              <a:rPr lang="en-US" sz="900" dirty="0"/>
              <a:t>       (Elsevier) (2021), vol. 174, pp. 81 – 91,doi: </a:t>
            </a:r>
            <a:r>
              <a:rPr lang="en-US" sz="900" dirty="0">
                <a:hlinkClick r:id="rId6"/>
              </a:rPr>
              <a:t>https://doi.org/10.1016/j.comcom.2021.04.020</a:t>
            </a:r>
            <a:endParaRPr lang="en-US" sz="900" dirty="0"/>
          </a:p>
          <a:p>
            <a:pPr marL="171450" indent="-171450"/>
            <a:endParaRPr lang="en-US" sz="900" dirty="0"/>
          </a:p>
          <a:p>
            <a:pPr marL="228600" indent="-228600">
              <a:buAutoNum type="arabicPeriod" startAt="5"/>
            </a:pPr>
            <a:r>
              <a:rPr lang="en-US" sz="900" dirty="0" err="1"/>
              <a:t>Rushmita</a:t>
            </a:r>
            <a:r>
              <a:rPr lang="en-US" sz="900" dirty="0"/>
              <a:t> H. </a:t>
            </a:r>
            <a:r>
              <a:rPr lang="en-US" sz="900" dirty="0" err="1"/>
              <a:t>Chaity</a:t>
            </a:r>
            <a:r>
              <a:rPr lang="en-US" sz="900" dirty="0"/>
              <a:t>, </a:t>
            </a:r>
            <a:r>
              <a:rPr lang="en-US" sz="900" b="1" i="1" dirty="0"/>
              <a:t>Palash Roy</a:t>
            </a:r>
            <a:r>
              <a:rPr lang="en-US" sz="900" dirty="0"/>
              <a:t>, Md. </a:t>
            </a:r>
            <a:r>
              <a:rPr lang="en-US" sz="900" dirty="0" err="1"/>
              <a:t>Abdur</a:t>
            </a:r>
            <a:r>
              <a:rPr lang="en-US" sz="900" dirty="0"/>
              <a:t> </a:t>
            </a:r>
            <a:r>
              <a:rPr lang="en-US" sz="900" dirty="0" err="1"/>
              <a:t>Razzaque</a:t>
            </a:r>
            <a:r>
              <a:rPr lang="en-US" sz="900" dirty="0"/>
              <a:t>, M. </a:t>
            </a:r>
            <a:r>
              <a:rPr lang="en-US" sz="900" dirty="0" err="1"/>
              <a:t>Sadiquzzaman</a:t>
            </a:r>
            <a:r>
              <a:rPr lang="en-US" sz="900" dirty="0"/>
              <a:t>, “</a:t>
            </a:r>
            <a:r>
              <a:rPr lang="en-US" sz="900" b="1" dirty="0"/>
              <a:t>Enhancing Quality of Experience of 5G Users Exploiting Deep Q-Learning</a:t>
            </a:r>
            <a:r>
              <a:rPr lang="en-US" sz="900" dirty="0"/>
              <a:t>”, </a:t>
            </a:r>
            <a:r>
              <a:rPr lang="en-US" sz="900" i="1" dirty="0"/>
              <a:t>2021 3rd International Conference on Sustainable Technologies for Industry 4.0 (STI), 18-19 Dec, 2021, Dhaka, Bangladesh. [Best Paper Award]</a:t>
            </a:r>
          </a:p>
          <a:p>
            <a:pPr marL="228600" indent="-228600">
              <a:buAutoNum type="arabicPeriod" startAt="5"/>
            </a:pPr>
            <a:endParaRPr lang="en-US" sz="900" dirty="0"/>
          </a:p>
          <a:p>
            <a:pPr marL="171450" indent="-171450">
              <a:buAutoNum type="arabicPeriod" startAt="5"/>
            </a:pPr>
            <a:r>
              <a:rPr lang="en-US" sz="900" dirty="0"/>
              <a:t>  </a:t>
            </a:r>
            <a:r>
              <a:rPr lang="en-US" sz="900" dirty="0" err="1"/>
              <a:t>Amena</a:t>
            </a:r>
            <a:r>
              <a:rPr lang="en-US" sz="900" b="1" dirty="0"/>
              <a:t> </a:t>
            </a:r>
            <a:r>
              <a:rPr lang="en-US" sz="900" dirty="0" err="1"/>
              <a:t>Zahan</a:t>
            </a:r>
            <a:r>
              <a:rPr lang="en-US" sz="900" dirty="0"/>
              <a:t> </a:t>
            </a:r>
            <a:r>
              <a:rPr lang="en-US" sz="900" dirty="0" err="1"/>
              <a:t>Prithibi</a:t>
            </a:r>
            <a:r>
              <a:rPr lang="en-US" sz="900" dirty="0"/>
              <a:t>, </a:t>
            </a:r>
            <a:r>
              <a:rPr lang="en-US" sz="900" dirty="0" err="1"/>
              <a:t>Syeda</a:t>
            </a:r>
            <a:r>
              <a:rPr lang="en-US" sz="900" dirty="0"/>
              <a:t> </a:t>
            </a:r>
            <a:r>
              <a:rPr lang="en-US" sz="900" dirty="0" err="1"/>
              <a:t>Kanij</a:t>
            </a:r>
            <a:r>
              <a:rPr lang="en-US" sz="900" dirty="0"/>
              <a:t> </a:t>
            </a:r>
            <a:r>
              <a:rPr lang="en-US" sz="900" dirty="0" err="1"/>
              <a:t>Faria</a:t>
            </a:r>
            <a:r>
              <a:rPr lang="en-US" sz="900" dirty="0"/>
              <a:t>, </a:t>
            </a:r>
            <a:r>
              <a:rPr lang="en-US" sz="900" b="1" i="1" dirty="0"/>
              <a:t>Palash Roy</a:t>
            </a:r>
            <a:r>
              <a:rPr lang="en-US" sz="900" dirty="0"/>
              <a:t>, Md. </a:t>
            </a:r>
            <a:r>
              <a:rPr lang="en-US" sz="900" dirty="0" err="1"/>
              <a:t>Abdur</a:t>
            </a:r>
            <a:r>
              <a:rPr lang="en-US" sz="900" dirty="0"/>
              <a:t> </a:t>
            </a:r>
            <a:r>
              <a:rPr lang="en-US" sz="900" dirty="0" err="1"/>
              <a:t>Razzaque</a:t>
            </a:r>
            <a:r>
              <a:rPr lang="en-US" sz="900" dirty="0"/>
              <a:t>, “</a:t>
            </a:r>
            <a:r>
              <a:rPr lang="en-US" sz="900" b="1" dirty="0"/>
              <a:t>Network Lifetime Aware Routing </a:t>
            </a:r>
          </a:p>
          <a:p>
            <a:pPr marL="171450" indent="-171450"/>
            <a:r>
              <a:rPr lang="en-US" sz="900" b="1" dirty="0"/>
              <a:t>       Algorithm for Energy Harvesting Wireless Sensor Networks”, </a:t>
            </a:r>
            <a:r>
              <a:rPr lang="en-US" sz="900" dirty="0"/>
              <a:t>2020 2nd International Conference on Sustainable</a:t>
            </a:r>
          </a:p>
          <a:p>
            <a:pPr marL="171450" indent="-171450"/>
            <a:r>
              <a:rPr lang="en-US" sz="900" dirty="0"/>
              <a:t>       Technologies for  Industry 4.0 (STI), 19-20 Dec 2020, Dhaka, Bangladesh.</a:t>
            </a:r>
          </a:p>
          <a:p>
            <a:pPr marL="171450" indent="-171450"/>
            <a:endParaRPr lang="en-US" sz="900" dirty="0"/>
          </a:p>
          <a:p>
            <a:pPr marL="171450" indent="-171450"/>
            <a:r>
              <a:rPr lang="en-US" sz="900" dirty="0"/>
              <a:t>7.    </a:t>
            </a:r>
            <a:r>
              <a:rPr lang="en-US" sz="900" dirty="0" err="1"/>
              <a:t>Mozdaher</a:t>
            </a:r>
            <a:r>
              <a:rPr lang="en-US" sz="900" dirty="0"/>
              <a:t> Abdul </a:t>
            </a:r>
            <a:r>
              <a:rPr lang="en-US" sz="900" dirty="0" err="1"/>
              <a:t>Quader</a:t>
            </a:r>
            <a:r>
              <a:rPr lang="en-US" sz="900" dirty="0"/>
              <a:t>, </a:t>
            </a:r>
            <a:r>
              <a:rPr lang="en-US" sz="900" dirty="0" err="1"/>
              <a:t>Montaser</a:t>
            </a:r>
            <a:r>
              <a:rPr lang="en-US" sz="900" dirty="0"/>
              <a:t> Abdul </a:t>
            </a:r>
            <a:r>
              <a:rPr lang="en-US" sz="900" dirty="0" err="1"/>
              <a:t>Quader</a:t>
            </a:r>
            <a:r>
              <a:rPr lang="en-US" sz="900" dirty="0"/>
              <a:t>, </a:t>
            </a:r>
            <a:r>
              <a:rPr lang="en-US" sz="900" b="1" i="1" dirty="0"/>
              <a:t>Palash Roy</a:t>
            </a:r>
            <a:r>
              <a:rPr lang="en-US" sz="900" dirty="0"/>
              <a:t>, Md. </a:t>
            </a:r>
            <a:r>
              <a:rPr lang="en-US" sz="900" dirty="0" err="1"/>
              <a:t>Abdur</a:t>
            </a:r>
            <a:r>
              <a:rPr lang="en-US" sz="900" dirty="0"/>
              <a:t> </a:t>
            </a:r>
            <a:r>
              <a:rPr lang="en-US" sz="900" dirty="0" err="1"/>
              <a:t>Razzaque</a:t>
            </a:r>
            <a:r>
              <a:rPr lang="en-US" sz="900" dirty="0"/>
              <a:t>, “</a:t>
            </a:r>
            <a:r>
              <a:rPr lang="en-US" sz="900" b="1" dirty="0"/>
              <a:t>A Hybrid Approach for Routing   Path Computation in Software Defined Ultra Dense Network”, </a:t>
            </a:r>
            <a:r>
              <a:rPr lang="en-US" sz="900" dirty="0"/>
              <a:t>2020 2nd International Conference on Sustainable </a:t>
            </a:r>
          </a:p>
          <a:p>
            <a:pPr marL="171450" indent="-171450"/>
            <a:r>
              <a:rPr lang="en-US" sz="900" dirty="0"/>
              <a:t>       Technologies for Industry 4.0 (STI), 19-20 Dec 2020, Dhaka, Bangladesh.</a:t>
            </a:r>
          </a:p>
        </p:txBody>
      </p:sp>
      <p:sp>
        <p:nvSpPr>
          <p:cNvPr id="17" name="TextBox 16">
            <a:extLst>
              <a:ext uri="{FF2B5EF4-FFF2-40B4-BE49-F238E27FC236}">
                <a16:creationId xmlns:a16="http://schemas.microsoft.com/office/drawing/2014/main" id="{2644A95C-E330-4E72-9F24-048C6120A235}"/>
              </a:ext>
            </a:extLst>
          </p:cNvPr>
          <p:cNvSpPr txBox="1"/>
          <p:nvPr/>
        </p:nvSpPr>
        <p:spPr>
          <a:xfrm>
            <a:off x="218410" y="819150"/>
            <a:ext cx="6421181" cy="669414"/>
          </a:xfrm>
          <a:prstGeom prst="rect">
            <a:avLst/>
          </a:prstGeom>
          <a:noFill/>
        </p:spPr>
        <p:txBody>
          <a:bodyPr wrap="square" rtlCol="0">
            <a:spAutoFit/>
          </a:bodyPr>
          <a:lstStyle/>
          <a:p>
            <a:pPr marL="257175" indent="-257175">
              <a:buAutoNum type="arabicPeriod"/>
            </a:pPr>
            <a:r>
              <a:rPr lang="en-US" sz="900" b="1" i="1" dirty="0"/>
              <a:t>Palash</a:t>
            </a:r>
            <a:r>
              <a:rPr lang="en-US" sz="900" i="1" dirty="0"/>
              <a:t>  </a:t>
            </a:r>
            <a:r>
              <a:rPr lang="en-US" sz="900" b="1" i="1" dirty="0"/>
              <a:t>Roy</a:t>
            </a:r>
            <a:r>
              <a:rPr lang="en-US" sz="900" dirty="0"/>
              <a:t>,  </a:t>
            </a:r>
            <a:r>
              <a:rPr lang="en-US" sz="900" dirty="0" err="1"/>
              <a:t>Sujan</a:t>
            </a:r>
            <a:r>
              <a:rPr lang="en-US" sz="900" dirty="0"/>
              <a:t> </a:t>
            </a:r>
            <a:r>
              <a:rPr lang="en-US" sz="900" dirty="0" err="1"/>
              <a:t>Sarker,Md</a:t>
            </a:r>
            <a:r>
              <a:rPr lang="en-US" sz="900" dirty="0"/>
              <a:t>. </a:t>
            </a:r>
            <a:r>
              <a:rPr lang="en-US" sz="900" dirty="0" err="1"/>
              <a:t>Abdur</a:t>
            </a:r>
            <a:r>
              <a:rPr lang="en-US" sz="900" dirty="0"/>
              <a:t> </a:t>
            </a:r>
            <a:r>
              <a:rPr lang="en-US" sz="900" dirty="0" err="1"/>
              <a:t>Razzaque</a:t>
            </a:r>
            <a:r>
              <a:rPr lang="en-US" sz="900" dirty="0"/>
              <a:t>, Md. Mamun-or-Rashid, Mohammad Mehedi Hassan, Giancarlo </a:t>
            </a:r>
            <a:r>
              <a:rPr lang="en-US" sz="900" dirty="0" err="1"/>
              <a:t>Fortino</a:t>
            </a:r>
            <a:r>
              <a:rPr lang="en-US" sz="900" dirty="0"/>
              <a:t>, “</a:t>
            </a:r>
            <a:r>
              <a:rPr lang="en-US" sz="900" b="1" dirty="0"/>
              <a:t>Distributed Task Allocation in Mobile Device Cloud Exploiting Federated Learning and Subjective Logic”, </a:t>
            </a:r>
            <a:r>
              <a:rPr lang="en-US" sz="900" dirty="0"/>
              <a:t>Journal of System Architecture (Elsevier) (2021), </a:t>
            </a:r>
            <a:r>
              <a:rPr lang="en-US" sz="900" dirty="0" err="1"/>
              <a:t>doi</a:t>
            </a:r>
            <a:r>
              <a:rPr lang="en-US" sz="900" dirty="0"/>
              <a:t>: </a:t>
            </a:r>
            <a:r>
              <a:rPr lang="en-US" sz="900" dirty="0">
                <a:hlinkClick r:id="rId7"/>
              </a:rPr>
              <a:t>https://doi.org/10.1016/j.sysarc.2020.101972</a:t>
            </a:r>
            <a:endParaRPr lang="en-US" sz="900" dirty="0"/>
          </a:p>
          <a:p>
            <a:endParaRPr lang="en-US" sz="105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1" name="Google Shape;151;p24"/>
          <p:cNvSpPr txBox="1"/>
          <p:nvPr/>
        </p:nvSpPr>
        <p:spPr>
          <a:xfrm>
            <a:off x="309282" y="329454"/>
            <a:ext cx="4834534" cy="465624"/>
          </a:xfrm>
          <a:prstGeom prst="rect">
            <a:avLst/>
          </a:prstGeom>
          <a:noFill/>
          <a:ln>
            <a:noFill/>
          </a:ln>
        </p:spPr>
        <p:txBody>
          <a:bodyPr spcFirstLastPara="1" wrap="square" lIns="68569" tIns="68569" rIns="68569" bIns="68569" anchor="t" anchorCtr="0">
            <a:noAutofit/>
          </a:bodyPr>
          <a:lstStyle/>
          <a:p>
            <a:pPr>
              <a:buSzPts val="3000"/>
            </a:pPr>
            <a:r>
              <a:rPr lang="en" sz="2800" b="1" dirty="0">
                <a:solidFill>
                  <a:srgbClr val="000099"/>
                </a:solidFill>
              </a:rPr>
              <a:t>References</a:t>
            </a:r>
            <a:endParaRPr sz="2800" b="1" dirty="0">
              <a:solidFill>
                <a:srgbClr val="000099"/>
              </a:solidFill>
            </a:endParaRPr>
          </a:p>
          <a:p>
            <a:pPr>
              <a:buSzPts val="3000"/>
            </a:pPr>
            <a:endParaRPr sz="2800" b="1" dirty="0">
              <a:solidFill>
                <a:srgbClr val="000099"/>
              </a:solidFill>
            </a:endParaRPr>
          </a:p>
        </p:txBody>
      </p:sp>
      <p:sp>
        <p:nvSpPr>
          <p:cNvPr id="154" name="Google Shape;154;p24"/>
          <p:cNvSpPr txBox="1"/>
          <p:nvPr/>
        </p:nvSpPr>
        <p:spPr>
          <a:xfrm>
            <a:off x="436819" y="1165875"/>
            <a:ext cx="3281625" cy="2680200"/>
          </a:xfrm>
          <a:prstGeom prst="rect">
            <a:avLst/>
          </a:prstGeom>
          <a:noFill/>
          <a:ln>
            <a:noFill/>
          </a:ln>
        </p:spPr>
        <p:txBody>
          <a:bodyPr spcFirstLastPara="1" wrap="square" lIns="68569" tIns="68569" rIns="68569" bIns="68569" anchor="t" anchorCtr="0">
            <a:noAutofit/>
          </a:bodyPr>
          <a:lstStyle/>
          <a:p>
            <a:pPr>
              <a:buSzPts val="2000"/>
            </a:pPr>
            <a:endParaRPr sz="1500" b="1"/>
          </a:p>
          <a:p>
            <a:pPr algn="just">
              <a:lnSpc>
                <a:spcPct val="115000"/>
              </a:lnSpc>
              <a:spcBef>
                <a:spcPts val="525"/>
              </a:spcBef>
              <a:buSzPts val="2000"/>
            </a:pPr>
            <a:endParaRPr sz="1500"/>
          </a:p>
          <a:p>
            <a:pPr marL="342900">
              <a:buSzPts val="2000"/>
            </a:pPr>
            <a:r>
              <a:rPr lang="en" sz="1500" b="1" dirty="0"/>
              <a:t> </a:t>
            </a:r>
            <a:endParaRPr sz="1500" b="1"/>
          </a:p>
          <a:p>
            <a:pPr>
              <a:buSzPts val="2000"/>
            </a:pPr>
            <a:endParaRPr sz="1500" b="1"/>
          </a:p>
        </p:txBody>
      </p:sp>
      <p:pic>
        <p:nvPicPr>
          <p:cNvPr id="4098" name="Picture 2"/>
          <p:cNvPicPr>
            <a:picLocks noChangeAspect="1" noChangeArrowheads="1"/>
          </p:cNvPicPr>
          <p:nvPr/>
        </p:nvPicPr>
        <p:blipFill>
          <a:blip r:embed="rId4"/>
          <a:srcRect/>
          <a:stretch>
            <a:fillRect/>
          </a:stretch>
        </p:blipFill>
        <p:spPr bwMode="auto">
          <a:xfrm>
            <a:off x="285749" y="895350"/>
            <a:ext cx="6375333" cy="3657600"/>
          </a:xfrm>
          <a:prstGeom prst="rect">
            <a:avLst/>
          </a:prstGeom>
          <a:noFill/>
          <a:ln w="9525">
            <a:noFill/>
            <a:miter lim="800000"/>
            <a:headEnd/>
            <a:tailEnd/>
          </a:ln>
          <a:effectLst/>
        </p:spPr>
      </p:pic>
      <p:sp>
        <p:nvSpPr>
          <p:cNvPr id="6" name="Slide Number Placeholder 5"/>
          <p:cNvSpPr>
            <a:spLocks noGrp="1"/>
          </p:cNvSpPr>
          <p:nvPr>
            <p:ph type="sldNum" idx="12"/>
          </p:nvPr>
        </p:nvSpPr>
        <p:spPr/>
        <p:txBody>
          <a:bodyPr/>
          <a:lstStyle/>
          <a:p>
            <a:fld id="{00000000-1234-1234-1234-123412341234}" type="slidenum">
              <a:rPr lang="en" smtClean="0"/>
              <a:pPr/>
              <a:t>47</a:t>
            </a:fld>
            <a:endParaRPr lang="en"/>
          </a:p>
        </p:txBody>
      </p:sp>
    </p:spTree>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4" name="Google Shape;154;p24"/>
          <p:cNvSpPr txBox="1"/>
          <p:nvPr/>
        </p:nvSpPr>
        <p:spPr>
          <a:xfrm>
            <a:off x="436819" y="1165875"/>
            <a:ext cx="3281625" cy="2680200"/>
          </a:xfrm>
          <a:prstGeom prst="rect">
            <a:avLst/>
          </a:prstGeom>
          <a:noFill/>
          <a:ln>
            <a:noFill/>
          </a:ln>
        </p:spPr>
        <p:txBody>
          <a:bodyPr spcFirstLastPara="1" wrap="square" lIns="68569" tIns="68569" rIns="68569" bIns="68569" anchor="t" anchorCtr="0">
            <a:noAutofit/>
          </a:bodyPr>
          <a:lstStyle/>
          <a:p>
            <a:pPr>
              <a:buSzPts val="2000"/>
            </a:pPr>
            <a:endParaRPr sz="1500" b="1"/>
          </a:p>
          <a:p>
            <a:pPr algn="just">
              <a:lnSpc>
                <a:spcPct val="115000"/>
              </a:lnSpc>
              <a:spcBef>
                <a:spcPts val="525"/>
              </a:spcBef>
              <a:buSzPts val="2000"/>
            </a:pPr>
            <a:endParaRPr sz="1500"/>
          </a:p>
          <a:p>
            <a:pPr marL="342900">
              <a:buSzPts val="2000"/>
            </a:pPr>
            <a:r>
              <a:rPr lang="en" sz="1500" b="1" dirty="0"/>
              <a:t> </a:t>
            </a:r>
            <a:endParaRPr sz="1500" b="1"/>
          </a:p>
          <a:p>
            <a:pPr>
              <a:buSzPts val="2000"/>
            </a:pPr>
            <a:endParaRPr sz="1500" b="1"/>
          </a:p>
        </p:txBody>
      </p:sp>
      <p:pic>
        <p:nvPicPr>
          <p:cNvPr id="5122" name="Picture 2"/>
          <p:cNvPicPr>
            <a:picLocks noChangeAspect="1" noChangeArrowheads="1"/>
          </p:cNvPicPr>
          <p:nvPr/>
        </p:nvPicPr>
        <p:blipFill>
          <a:blip r:embed="rId4"/>
          <a:srcRect/>
          <a:stretch>
            <a:fillRect/>
          </a:stretch>
        </p:blipFill>
        <p:spPr bwMode="auto">
          <a:xfrm>
            <a:off x="571500" y="742951"/>
            <a:ext cx="5543550" cy="1219199"/>
          </a:xfrm>
          <a:prstGeom prst="rect">
            <a:avLst/>
          </a:prstGeom>
          <a:noFill/>
          <a:ln w="9525">
            <a:noFill/>
            <a:miter lim="800000"/>
            <a:headEnd/>
            <a:tailEnd/>
          </a:ln>
          <a:effectLst/>
        </p:spPr>
      </p:pic>
      <p:pic>
        <p:nvPicPr>
          <p:cNvPr id="5123" name="Picture 3"/>
          <p:cNvPicPr>
            <a:picLocks noChangeAspect="1" noChangeArrowheads="1"/>
          </p:cNvPicPr>
          <p:nvPr/>
        </p:nvPicPr>
        <p:blipFill>
          <a:blip r:embed="rId5"/>
          <a:srcRect/>
          <a:stretch>
            <a:fillRect/>
          </a:stretch>
        </p:blipFill>
        <p:spPr bwMode="auto">
          <a:xfrm>
            <a:off x="514350" y="1962150"/>
            <a:ext cx="5715000" cy="2680200"/>
          </a:xfrm>
          <a:prstGeom prst="rect">
            <a:avLst/>
          </a:prstGeom>
          <a:noFill/>
          <a:ln w="9525">
            <a:noFill/>
            <a:miter lim="800000"/>
            <a:headEnd/>
            <a:tailEnd/>
          </a:ln>
          <a:effectLst/>
        </p:spPr>
      </p:pic>
      <p:sp>
        <p:nvSpPr>
          <p:cNvPr id="7" name="Slide Number Placeholder 6"/>
          <p:cNvSpPr>
            <a:spLocks noGrp="1"/>
          </p:cNvSpPr>
          <p:nvPr>
            <p:ph type="sldNum" idx="12"/>
          </p:nvPr>
        </p:nvSpPr>
        <p:spPr/>
        <p:txBody>
          <a:bodyPr/>
          <a:lstStyle/>
          <a:p>
            <a:fld id="{00000000-1234-1234-1234-123412341234}" type="slidenum">
              <a:rPr lang="en" smtClean="0"/>
              <a:pPr/>
              <a:t>48</a:t>
            </a:fld>
            <a:endParaRPr lang="en"/>
          </a:p>
        </p:txBody>
      </p:sp>
      <p:sp>
        <p:nvSpPr>
          <p:cNvPr id="8" name="Google Shape;151;p24">
            <a:extLst>
              <a:ext uri="{FF2B5EF4-FFF2-40B4-BE49-F238E27FC236}">
                <a16:creationId xmlns:a16="http://schemas.microsoft.com/office/drawing/2014/main" id="{64ED8720-AA63-4543-8C02-C07C4448C792}"/>
              </a:ext>
            </a:extLst>
          </p:cNvPr>
          <p:cNvSpPr txBox="1"/>
          <p:nvPr/>
        </p:nvSpPr>
        <p:spPr>
          <a:xfrm>
            <a:off x="436819" y="133350"/>
            <a:ext cx="4834534" cy="393600"/>
          </a:xfrm>
          <a:prstGeom prst="rect">
            <a:avLst/>
          </a:prstGeom>
          <a:noFill/>
          <a:ln>
            <a:noFill/>
          </a:ln>
        </p:spPr>
        <p:txBody>
          <a:bodyPr spcFirstLastPara="1" wrap="square" lIns="68569" tIns="68569" rIns="68569" bIns="68569" anchor="t" anchorCtr="0">
            <a:noAutofit/>
          </a:bodyPr>
          <a:lstStyle/>
          <a:p>
            <a:pPr>
              <a:buSzPts val="3000"/>
            </a:pPr>
            <a:r>
              <a:rPr lang="en" sz="2800" b="1" dirty="0">
                <a:solidFill>
                  <a:srgbClr val="000099"/>
                </a:solidFill>
              </a:rPr>
              <a:t>References</a:t>
            </a:r>
            <a:endParaRPr sz="2800" b="1" dirty="0">
              <a:solidFill>
                <a:srgbClr val="000099"/>
              </a:solidFill>
            </a:endParaRPr>
          </a:p>
          <a:p>
            <a:pPr>
              <a:buSzPts val="3000"/>
            </a:pPr>
            <a:endParaRPr sz="2800" b="1" dirty="0">
              <a:solidFill>
                <a:srgbClr val="000099"/>
              </a:solidFill>
            </a:endParaRPr>
          </a:p>
        </p:txBody>
      </p:sp>
    </p:spTree>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4" name="Google Shape;154;p24"/>
          <p:cNvSpPr txBox="1"/>
          <p:nvPr/>
        </p:nvSpPr>
        <p:spPr>
          <a:xfrm>
            <a:off x="436819" y="1165875"/>
            <a:ext cx="3281625" cy="2680200"/>
          </a:xfrm>
          <a:prstGeom prst="rect">
            <a:avLst/>
          </a:prstGeom>
          <a:noFill/>
          <a:ln>
            <a:noFill/>
          </a:ln>
        </p:spPr>
        <p:txBody>
          <a:bodyPr spcFirstLastPara="1" wrap="square" lIns="68569" tIns="68569" rIns="68569" bIns="68569" anchor="t" anchorCtr="0">
            <a:noAutofit/>
          </a:bodyPr>
          <a:lstStyle/>
          <a:p>
            <a:pPr>
              <a:buSzPts val="2000"/>
            </a:pPr>
            <a:endParaRPr sz="1500" b="1"/>
          </a:p>
          <a:p>
            <a:pPr algn="just">
              <a:lnSpc>
                <a:spcPct val="115000"/>
              </a:lnSpc>
              <a:spcBef>
                <a:spcPts val="525"/>
              </a:spcBef>
              <a:buSzPts val="2000"/>
            </a:pPr>
            <a:endParaRPr sz="1500"/>
          </a:p>
          <a:p>
            <a:pPr marL="342900">
              <a:buSzPts val="2000"/>
            </a:pPr>
            <a:r>
              <a:rPr lang="en" sz="1500" b="1" dirty="0"/>
              <a:t> </a:t>
            </a:r>
            <a:endParaRPr sz="1500" b="1"/>
          </a:p>
          <a:p>
            <a:pPr>
              <a:buSzPts val="2000"/>
            </a:pPr>
            <a:endParaRPr sz="1500" b="1"/>
          </a:p>
        </p:txBody>
      </p:sp>
      <p:pic>
        <p:nvPicPr>
          <p:cNvPr id="6146" name="Picture 2"/>
          <p:cNvPicPr>
            <a:picLocks noChangeAspect="1" noChangeArrowheads="1"/>
          </p:cNvPicPr>
          <p:nvPr/>
        </p:nvPicPr>
        <p:blipFill>
          <a:blip r:embed="rId4"/>
          <a:srcRect/>
          <a:stretch>
            <a:fillRect/>
          </a:stretch>
        </p:blipFill>
        <p:spPr bwMode="auto">
          <a:xfrm>
            <a:off x="371475" y="742950"/>
            <a:ext cx="6115050" cy="3808313"/>
          </a:xfrm>
          <a:prstGeom prst="rect">
            <a:avLst/>
          </a:prstGeom>
          <a:noFill/>
          <a:ln w="9525">
            <a:noFill/>
            <a:miter lim="800000"/>
            <a:headEnd/>
            <a:tailEnd/>
          </a:ln>
          <a:effectLst/>
        </p:spPr>
      </p:pic>
      <p:sp>
        <p:nvSpPr>
          <p:cNvPr id="6" name="Slide Number Placeholder 5"/>
          <p:cNvSpPr>
            <a:spLocks noGrp="1"/>
          </p:cNvSpPr>
          <p:nvPr>
            <p:ph type="sldNum" idx="12"/>
          </p:nvPr>
        </p:nvSpPr>
        <p:spPr/>
        <p:txBody>
          <a:bodyPr/>
          <a:lstStyle/>
          <a:p>
            <a:fld id="{00000000-1234-1234-1234-123412341234}" type="slidenum">
              <a:rPr lang="en" smtClean="0"/>
              <a:pPr/>
              <a:t>49</a:t>
            </a:fld>
            <a:endParaRPr lang="en"/>
          </a:p>
        </p:txBody>
      </p:sp>
      <p:sp>
        <p:nvSpPr>
          <p:cNvPr id="7" name="Google Shape;151;p24">
            <a:extLst>
              <a:ext uri="{FF2B5EF4-FFF2-40B4-BE49-F238E27FC236}">
                <a16:creationId xmlns:a16="http://schemas.microsoft.com/office/drawing/2014/main" id="{B0B9D875-3B45-4852-B9FD-43F1C47785E9}"/>
              </a:ext>
            </a:extLst>
          </p:cNvPr>
          <p:cNvSpPr txBox="1"/>
          <p:nvPr/>
        </p:nvSpPr>
        <p:spPr>
          <a:xfrm>
            <a:off x="436819" y="133350"/>
            <a:ext cx="4834534" cy="393600"/>
          </a:xfrm>
          <a:prstGeom prst="rect">
            <a:avLst/>
          </a:prstGeom>
          <a:noFill/>
          <a:ln>
            <a:noFill/>
          </a:ln>
        </p:spPr>
        <p:txBody>
          <a:bodyPr spcFirstLastPara="1" wrap="square" lIns="68569" tIns="68569" rIns="68569" bIns="68569" anchor="t" anchorCtr="0">
            <a:noAutofit/>
          </a:bodyPr>
          <a:lstStyle/>
          <a:p>
            <a:pPr>
              <a:buSzPts val="3000"/>
            </a:pPr>
            <a:r>
              <a:rPr lang="en" sz="2800" b="1" dirty="0">
                <a:solidFill>
                  <a:srgbClr val="000099"/>
                </a:solidFill>
              </a:rPr>
              <a:t>References</a:t>
            </a:r>
            <a:endParaRPr sz="2800" b="1" dirty="0">
              <a:solidFill>
                <a:srgbClr val="000099"/>
              </a:solidFill>
            </a:endParaRPr>
          </a:p>
          <a:p>
            <a:pPr>
              <a:buSzPts val="3000"/>
            </a:pPr>
            <a:endParaRPr sz="2800" b="1" dirty="0">
              <a:solidFill>
                <a:srgbClr val="000099"/>
              </a:solidFill>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5"/>
          <p:cNvSpPr txBox="1"/>
          <p:nvPr/>
        </p:nvSpPr>
        <p:spPr>
          <a:xfrm>
            <a:off x="311888" y="1030950"/>
            <a:ext cx="4881600" cy="564075"/>
          </a:xfrm>
          <a:prstGeom prst="rect">
            <a:avLst/>
          </a:prstGeom>
          <a:noFill/>
          <a:ln>
            <a:noFill/>
          </a:ln>
        </p:spPr>
        <p:txBody>
          <a:bodyPr spcFirstLastPara="1" wrap="square" lIns="68569" tIns="68569" rIns="68569" bIns="68569" anchor="t" anchorCtr="0">
            <a:noAutofit/>
          </a:bodyPr>
          <a:lstStyle/>
          <a:p>
            <a:pPr>
              <a:buSzPts val="3000"/>
            </a:pPr>
            <a:endParaRPr sz="2250" b="1"/>
          </a:p>
          <a:p>
            <a:pPr>
              <a:buSzPts val="3000"/>
            </a:pPr>
            <a:endParaRPr sz="2250" b="1"/>
          </a:p>
        </p:txBody>
      </p:sp>
      <p:sp>
        <p:nvSpPr>
          <p:cNvPr id="73" name="Google Shape;73;p15"/>
          <p:cNvSpPr txBox="1"/>
          <p:nvPr/>
        </p:nvSpPr>
        <p:spPr>
          <a:xfrm>
            <a:off x="228600" y="857250"/>
            <a:ext cx="5506425" cy="642375"/>
          </a:xfrm>
          <a:prstGeom prst="rect">
            <a:avLst/>
          </a:prstGeom>
          <a:noFill/>
          <a:ln>
            <a:noFill/>
          </a:ln>
        </p:spPr>
        <p:txBody>
          <a:bodyPr spcFirstLastPara="1" wrap="square" lIns="68569" tIns="68569" rIns="68569" bIns="68569" anchor="t" anchorCtr="0">
            <a:noAutofit/>
          </a:bodyPr>
          <a:lstStyle/>
          <a:p>
            <a:pPr>
              <a:buSzPts val="2000"/>
            </a:pPr>
            <a:endParaRPr sz="1500"/>
          </a:p>
        </p:txBody>
      </p:sp>
      <p:pic>
        <p:nvPicPr>
          <p:cNvPr id="74" name="Google Shape;74;p15"/>
          <p:cNvPicPr preferRelativeResize="0"/>
          <p:nvPr/>
        </p:nvPicPr>
        <p:blipFill rotWithShape="1">
          <a:blip r:embed="rId4">
            <a:alphaModFix/>
          </a:blip>
          <a:srcRect/>
          <a:stretch/>
        </p:blipFill>
        <p:spPr>
          <a:xfrm>
            <a:off x="3581400" y="1308310"/>
            <a:ext cx="2915344" cy="2413846"/>
          </a:xfrm>
          <a:prstGeom prst="rect">
            <a:avLst/>
          </a:prstGeom>
          <a:noFill/>
          <a:ln>
            <a:noFill/>
          </a:ln>
        </p:spPr>
      </p:pic>
      <p:sp>
        <p:nvSpPr>
          <p:cNvPr id="75" name="Google Shape;75;p15"/>
          <p:cNvSpPr txBox="1"/>
          <p:nvPr/>
        </p:nvSpPr>
        <p:spPr>
          <a:xfrm>
            <a:off x="4140056" y="3722156"/>
            <a:ext cx="2555775" cy="337500"/>
          </a:xfrm>
          <a:prstGeom prst="rect">
            <a:avLst/>
          </a:prstGeom>
          <a:noFill/>
          <a:ln>
            <a:noFill/>
          </a:ln>
        </p:spPr>
        <p:txBody>
          <a:bodyPr spcFirstLastPara="1" wrap="square" lIns="68569" tIns="68569" rIns="68569" bIns="68569" anchor="t" anchorCtr="0">
            <a:noAutofit/>
          </a:bodyPr>
          <a:lstStyle/>
          <a:p>
            <a:pPr>
              <a:buSzPts val="1400"/>
            </a:pPr>
            <a:r>
              <a:rPr lang="en" sz="1050" dirty="0"/>
              <a:t>Fig: Mobile Device Cloud (MDC)</a:t>
            </a:r>
            <a:endParaRPr sz="1050" dirty="0"/>
          </a:p>
        </p:txBody>
      </p:sp>
      <p:sp>
        <p:nvSpPr>
          <p:cNvPr id="76" name="Google Shape;76;p15"/>
          <p:cNvSpPr txBox="1"/>
          <p:nvPr/>
        </p:nvSpPr>
        <p:spPr>
          <a:xfrm>
            <a:off x="514350" y="1371600"/>
            <a:ext cx="2101275" cy="1771650"/>
          </a:xfrm>
          <a:prstGeom prst="rect">
            <a:avLst/>
          </a:prstGeom>
          <a:solidFill>
            <a:schemeClr val="accent6">
              <a:lumMod val="40000"/>
              <a:lumOff val="60000"/>
            </a:schemeClr>
          </a:solidFill>
          <a:ln>
            <a:noFill/>
          </a:ln>
        </p:spPr>
        <p:txBody>
          <a:bodyPr spcFirstLastPara="1" wrap="square" lIns="68569" tIns="68569" rIns="68569" bIns="68569" anchor="t" anchorCtr="0">
            <a:noAutofit/>
          </a:bodyPr>
          <a:lstStyle/>
          <a:p>
            <a:pPr algn="just">
              <a:lnSpc>
                <a:spcPct val="115000"/>
              </a:lnSpc>
              <a:spcBef>
                <a:spcPts val="525"/>
              </a:spcBef>
              <a:buClr>
                <a:schemeClr val="dk1"/>
              </a:buClr>
              <a:buSzPts val="1100"/>
            </a:pPr>
            <a:r>
              <a:rPr lang="en" sz="1500" dirty="0"/>
              <a:t>- CPU Power</a:t>
            </a:r>
            <a:endParaRPr sz="1500" dirty="0"/>
          </a:p>
          <a:p>
            <a:pPr algn="just">
              <a:lnSpc>
                <a:spcPct val="115000"/>
              </a:lnSpc>
              <a:spcBef>
                <a:spcPts val="525"/>
              </a:spcBef>
              <a:buClr>
                <a:schemeClr val="dk1"/>
              </a:buClr>
              <a:buSzPts val="1100"/>
            </a:pPr>
            <a:r>
              <a:rPr lang="en" sz="1500" dirty="0"/>
              <a:t>- Memory Size</a:t>
            </a:r>
            <a:endParaRPr sz="1500" dirty="0"/>
          </a:p>
          <a:p>
            <a:pPr algn="just">
              <a:lnSpc>
                <a:spcPct val="115000"/>
              </a:lnSpc>
              <a:spcBef>
                <a:spcPts val="525"/>
              </a:spcBef>
              <a:buClr>
                <a:schemeClr val="dk1"/>
              </a:buClr>
              <a:buSzPts val="1100"/>
            </a:pPr>
            <a:r>
              <a:rPr lang="en" sz="1500" dirty="0"/>
              <a:t>- Storage Space</a:t>
            </a:r>
            <a:endParaRPr sz="1500" dirty="0"/>
          </a:p>
          <a:p>
            <a:pPr algn="just">
              <a:lnSpc>
                <a:spcPct val="115000"/>
              </a:lnSpc>
              <a:spcBef>
                <a:spcPts val="525"/>
              </a:spcBef>
              <a:buClr>
                <a:schemeClr val="dk1"/>
              </a:buClr>
              <a:buSzPts val="1100"/>
            </a:pPr>
            <a:r>
              <a:rPr lang="en" sz="1500" dirty="0"/>
              <a:t>- Limited Bandwidth</a:t>
            </a:r>
            <a:endParaRPr sz="1500" dirty="0"/>
          </a:p>
          <a:p>
            <a:pPr algn="just">
              <a:lnSpc>
                <a:spcPct val="115000"/>
              </a:lnSpc>
              <a:spcBef>
                <a:spcPts val="525"/>
              </a:spcBef>
              <a:buClr>
                <a:schemeClr val="dk1"/>
              </a:buClr>
              <a:buSzPts val="1100"/>
            </a:pPr>
            <a:r>
              <a:rPr lang="en" sz="1500" dirty="0"/>
              <a:t>- Battery Lifetime</a:t>
            </a:r>
            <a:endParaRPr sz="1500" dirty="0"/>
          </a:p>
          <a:p>
            <a:pPr marL="342900">
              <a:buSzPts val="2000"/>
            </a:pPr>
            <a:r>
              <a:rPr lang="en" sz="1500" b="1" dirty="0"/>
              <a:t> </a:t>
            </a:r>
            <a:endParaRPr sz="1500" b="1" dirty="0"/>
          </a:p>
          <a:p>
            <a:pPr>
              <a:buSzPts val="2000"/>
            </a:pPr>
            <a:endParaRPr sz="1500" b="1" dirty="0"/>
          </a:p>
        </p:txBody>
      </p:sp>
      <p:sp>
        <p:nvSpPr>
          <p:cNvPr id="10" name="Google Shape;76;p15"/>
          <p:cNvSpPr txBox="1"/>
          <p:nvPr/>
        </p:nvSpPr>
        <p:spPr>
          <a:xfrm>
            <a:off x="514350" y="3200400"/>
            <a:ext cx="2057400" cy="1085850"/>
          </a:xfrm>
          <a:prstGeom prst="rect">
            <a:avLst/>
          </a:prstGeom>
          <a:solidFill>
            <a:srgbClr val="DFDAD3"/>
          </a:solidFill>
          <a:ln>
            <a:noFill/>
          </a:ln>
        </p:spPr>
        <p:txBody>
          <a:bodyPr spcFirstLastPara="1" wrap="square" lIns="68569" tIns="68569" rIns="68569" bIns="68569" anchor="t" anchorCtr="0">
            <a:noAutofit/>
          </a:bodyPr>
          <a:lstStyle/>
          <a:p>
            <a:pPr algn="just">
              <a:lnSpc>
                <a:spcPct val="115000"/>
              </a:lnSpc>
              <a:spcBef>
                <a:spcPts val="525"/>
              </a:spcBef>
              <a:buClr>
                <a:schemeClr val="dk1"/>
              </a:buClr>
              <a:buSzPts val="1100"/>
            </a:pPr>
            <a:r>
              <a:rPr lang="en" sz="1500" dirty="0"/>
              <a:t>-Quality of Service</a:t>
            </a:r>
            <a:endParaRPr sz="1500"/>
          </a:p>
          <a:p>
            <a:pPr algn="just">
              <a:lnSpc>
                <a:spcPct val="115000"/>
              </a:lnSpc>
              <a:spcBef>
                <a:spcPts val="525"/>
              </a:spcBef>
              <a:buClr>
                <a:schemeClr val="dk1"/>
              </a:buClr>
              <a:buSzPts val="1100"/>
            </a:pPr>
            <a:r>
              <a:rPr lang="en" sz="1500" dirty="0"/>
              <a:t>-Quality of Experience</a:t>
            </a:r>
          </a:p>
          <a:p>
            <a:pPr algn="just">
              <a:lnSpc>
                <a:spcPct val="115000"/>
              </a:lnSpc>
              <a:spcBef>
                <a:spcPts val="525"/>
              </a:spcBef>
              <a:buClr>
                <a:schemeClr val="dk1"/>
              </a:buClr>
              <a:buSzPts val="1100"/>
            </a:pPr>
            <a:r>
              <a:rPr lang="en" sz="1500" dirty="0"/>
              <a:t>- Energy</a:t>
            </a:r>
            <a:endParaRPr sz="1500"/>
          </a:p>
          <a:p>
            <a:pPr marL="342900">
              <a:buSzPts val="2000"/>
            </a:pPr>
            <a:r>
              <a:rPr lang="en" sz="1500" b="1" dirty="0"/>
              <a:t> </a:t>
            </a:r>
            <a:endParaRPr sz="1500" b="1"/>
          </a:p>
          <a:p>
            <a:pPr>
              <a:buSzPts val="2000"/>
            </a:pPr>
            <a:endParaRPr sz="1500" b="1"/>
          </a:p>
        </p:txBody>
      </p:sp>
      <p:sp>
        <p:nvSpPr>
          <p:cNvPr id="11" name="Slide Number Placeholder 10"/>
          <p:cNvSpPr>
            <a:spLocks noGrp="1"/>
          </p:cNvSpPr>
          <p:nvPr>
            <p:ph type="sldNum" idx="12"/>
          </p:nvPr>
        </p:nvSpPr>
        <p:spPr/>
        <p:txBody>
          <a:bodyPr/>
          <a:lstStyle/>
          <a:p>
            <a:fld id="{00000000-1234-1234-1234-123412341234}" type="slidenum">
              <a:rPr lang="en" smtClean="0"/>
              <a:pPr/>
              <a:t>5</a:t>
            </a:fld>
            <a:endParaRPr lang="en"/>
          </a:p>
        </p:txBody>
      </p:sp>
      <p:sp>
        <p:nvSpPr>
          <p:cNvPr id="12" name="Google Shape;71;p15">
            <a:extLst>
              <a:ext uri="{FF2B5EF4-FFF2-40B4-BE49-F238E27FC236}">
                <a16:creationId xmlns:a16="http://schemas.microsoft.com/office/drawing/2014/main" id="{8AF11DE3-2ECE-4947-B736-383C87B2E1C0}"/>
              </a:ext>
            </a:extLst>
          </p:cNvPr>
          <p:cNvSpPr txBox="1"/>
          <p:nvPr/>
        </p:nvSpPr>
        <p:spPr>
          <a:xfrm>
            <a:off x="304800" y="209550"/>
            <a:ext cx="4343400" cy="685800"/>
          </a:xfrm>
          <a:prstGeom prst="rect">
            <a:avLst/>
          </a:prstGeom>
          <a:noFill/>
          <a:ln>
            <a:noFill/>
          </a:ln>
        </p:spPr>
        <p:txBody>
          <a:bodyPr spcFirstLastPara="1" wrap="square" lIns="68569" tIns="68569" rIns="68569" bIns="68569" anchor="t" anchorCtr="0">
            <a:noAutofit/>
          </a:bodyPr>
          <a:lstStyle/>
          <a:p>
            <a:pPr>
              <a:buSzPts val="3000"/>
            </a:pPr>
            <a:r>
              <a:rPr lang="en-US" sz="2800" b="1" dirty="0">
                <a:solidFill>
                  <a:srgbClr val="000099"/>
                </a:solidFill>
              </a:rPr>
              <a:t>Mobile Device Cloud</a:t>
            </a:r>
            <a:endParaRPr sz="2800" b="1" dirty="0">
              <a:solidFill>
                <a:srgbClr val="000099"/>
              </a:solidFill>
            </a:endParaRPr>
          </a:p>
          <a:p>
            <a:pPr>
              <a:buSzPts val="3000"/>
            </a:pPr>
            <a:endParaRPr sz="2250" b="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2000"/>
                                        <p:tgtEl>
                                          <p:spTgt spid="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2000"/>
                                        <p:tgtEl>
                                          <p:spTgt spid="1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2000"/>
                                        <p:tgtEl>
                                          <p:spTgt spid="10">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fade">
                                      <p:cBhvr>
                                        <p:cTn id="16" dur="2000"/>
                                        <p:tgtEl>
                                          <p:spTgt spid="10">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2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9"/>
        <p:cNvGrpSpPr/>
        <p:nvPr/>
      </p:nvGrpSpPr>
      <p:grpSpPr>
        <a:xfrm>
          <a:off x="0" y="0"/>
          <a:ext cx="0" cy="0"/>
          <a:chOff x="0" y="0"/>
          <a:chExt cx="0" cy="0"/>
        </a:xfrm>
      </p:grpSpPr>
      <p:sp>
        <p:nvSpPr>
          <p:cNvPr id="431" name="Google Shape;431;p48"/>
          <p:cNvSpPr txBox="1"/>
          <p:nvPr/>
        </p:nvSpPr>
        <p:spPr>
          <a:xfrm>
            <a:off x="769744" y="1673719"/>
            <a:ext cx="5506425" cy="642375"/>
          </a:xfrm>
          <a:prstGeom prst="rect">
            <a:avLst/>
          </a:prstGeom>
          <a:noFill/>
          <a:ln>
            <a:noFill/>
          </a:ln>
        </p:spPr>
        <p:txBody>
          <a:bodyPr spcFirstLastPara="1" wrap="square" lIns="68569" tIns="68569" rIns="68569" bIns="68569" anchor="t" anchorCtr="0">
            <a:noAutofit/>
          </a:bodyPr>
          <a:lstStyle/>
          <a:p>
            <a:pPr>
              <a:buSzPts val="2000"/>
            </a:pPr>
            <a:endParaRPr sz="1500"/>
          </a:p>
        </p:txBody>
      </p:sp>
      <p:sp>
        <p:nvSpPr>
          <p:cNvPr id="432" name="Google Shape;432;p48"/>
          <p:cNvSpPr txBox="1"/>
          <p:nvPr/>
        </p:nvSpPr>
        <p:spPr>
          <a:xfrm>
            <a:off x="581831" y="2242275"/>
            <a:ext cx="5857875" cy="1329525"/>
          </a:xfrm>
          <a:prstGeom prst="rect">
            <a:avLst/>
          </a:prstGeom>
          <a:noFill/>
          <a:ln>
            <a:noFill/>
          </a:ln>
        </p:spPr>
        <p:txBody>
          <a:bodyPr spcFirstLastPara="1" wrap="square" lIns="68569" tIns="68569" rIns="68569" bIns="68569" anchor="t" anchorCtr="0">
            <a:noAutofit/>
          </a:bodyPr>
          <a:lstStyle/>
          <a:p>
            <a:pPr>
              <a:buSzPts val="3600"/>
            </a:pPr>
            <a:r>
              <a:rPr lang="en" sz="2700"/>
              <a:t>                   </a:t>
            </a:r>
            <a:endParaRPr sz="2700"/>
          </a:p>
        </p:txBody>
      </p:sp>
      <p:sp>
        <p:nvSpPr>
          <p:cNvPr id="433" name="Google Shape;433;p48"/>
          <p:cNvSpPr txBox="1"/>
          <p:nvPr/>
        </p:nvSpPr>
        <p:spPr>
          <a:xfrm>
            <a:off x="4392776" y="1954612"/>
            <a:ext cx="2646917" cy="1816928"/>
          </a:xfrm>
          <a:prstGeom prst="rect">
            <a:avLst/>
          </a:prstGeom>
          <a:noFill/>
          <a:ln>
            <a:noFill/>
          </a:ln>
        </p:spPr>
        <p:txBody>
          <a:bodyPr spcFirstLastPara="1" wrap="square" lIns="68569" tIns="34275" rIns="68569" bIns="34275" anchor="t" anchorCtr="0">
            <a:noAutofit/>
          </a:bodyPr>
          <a:lstStyle/>
          <a:p>
            <a:endParaRPr sz="1050"/>
          </a:p>
        </p:txBody>
      </p:sp>
      <p:pic>
        <p:nvPicPr>
          <p:cNvPr id="9" name="Picture 8" descr="thankyou.jpg"/>
          <p:cNvPicPr>
            <a:picLocks noChangeAspect="1"/>
          </p:cNvPicPr>
          <p:nvPr/>
        </p:nvPicPr>
        <p:blipFill>
          <a:blip r:embed="rId4"/>
          <a:stretch>
            <a:fillRect/>
          </a:stretch>
        </p:blipFill>
        <p:spPr>
          <a:xfrm>
            <a:off x="2114550" y="1200150"/>
            <a:ext cx="2614613" cy="2614613"/>
          </a:xfrm>
          <a:prstGeom prst="rect">
            <a:avLst/>
          </a:prstGeom>
        </p:spPr>
      </p:pic>
      <p:sp>
        <p:nvSpPr>
          <p:cNvPr id="7" name="Slide Number Placeholder 6"/>
          <p:cNvSpPr>
            <a:spLocks noGrp="1"/>
          </p:cNvSpPr>
          <p:nvPr>
            <p:ph type="sldNum" idx="12"/>
          </p:nvPr>
        </p:nvSpPr>
        <p:spPr/>
        <p:txBody>
          <a:bodyPr/>
          <a:lstStyle/>
          <a:p>
            <a:fld id="{00000000-1234-1234-1234-123412341234}" type="slidenum">
              <a:rPr lang="en" smtClean="0"/>
              <a:pPr/>
              <a:t>50</a:t>
            </a:fld>
            <a:endParaRPr lang="en"/>
          </a:p>
        </p:txBody>
      </p:sp>
    </p:spTree>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9"/>
        <p:cNvGrpSpPr/>
        <p:nvPr/>
      </p:nvGrpSpPr>
      <p:grpSpPr>
        <a:xfrm>
          <a:off x="0" y="0"/>
          <a:ext cx="0" cy="0"/>
          <a:chOff x="0" y="0"/>
          <a:chExt cx="0" cy="0"/>
        </a:xfrm>
      </p:grpSpPr>
      <p:sp>
        <p:nvSpPr>
          <p:cNvPr id="431" name="Google Shape;431;p48"/>
          <p:cNvSpPr txBox="1"/>
          <p:nvPr/>
        </p:nvSpPr>
        <p:spPr>
          <a:xfrm>
            <a:off x="769744" y="1673719"/>
            <a:ext cx="5506425" cy="642375"/>
          </a:xfrm>
          <a:prstGeom prst="rect">
            <a:avLst/>
          </a:prstGeom>
          <a:noFill/>
          <a:ln>
            <a:noFill/>
          </a:ln>
        </p:spPr>
        <p:txBody>
          <a:bodyPr spcFirstLastPara="1" wrap="square" lIns="68569" tIns="68569" rIns="68569" bIns="68569" anchor="t" anchorCtr="0">
            <a:noAutofit/>
          </a:bodyPr>
          <a:lstStyle/>
          <a:p>
            <a:pPr>
              <a:buSzPts val="2000"/>
            </a:pPr>
            <a:endParaRPr sz="1500"/>
          </a:p>
        </p:txBody>
      </p:sp>
      <p:sp>
        <p:nvSpPr>
          <p:cNvPr id="432" name="Google Shape;432;p48"/>
          <p:cNvSpPr txBox="1"/>
          <p:nvPr/>
        </p:nvSpPr>
        <p:spPr>
          <a:xfrm>
            <a:off x="581831" y="2242275"/>
            <a:ext cx="5857875" cy="1329525"/>
          </a:xfrm>
          <a:prstGeom prst="rect">
            <a:avLst/>
          </a:prstGeom>
          <a:noFill/>
          <a:ln>
            <a:noFill/>
          </a:ln>
        </p:spPr>
        <p:txBody>
          <a:bodyPr spcFirstLastPara="1" wrap="square" lIns="68569" tIns="68569" rIns="68569" bIns="68569" anchor="t" anchorCtr="0">
            <a:noAutofit/>
          </a:bodyPr>
          <a:lstStyle/>
          <a:p>
            <a:pPr>
              <a:buSzPts val="3600"/>
            </a:pPr>
            <a:r>
              <a:rPr lang="en" sz="2700"/>
              <a:t>                   </a:t>
            </a:r>
            <a:endParaRPr sz="2700"/>
          </a:p>
        </p:txBody>
      </p:sp>
      <p:sp>
        <p:nvSpPr>
          <p:cNvPr id="433" name="Google Shape;433;p48"/>
          <p:cNvSpPr txBox="1"/>
          <p:nvPr/>
        </p:nvSpPr>
        <p:spPr>
          <a:xfrm>
            <a:off x="4392776" y="1954612"/>
            <a:ext cx="2646917" cy="1816928"/>
          </a:xfrm>
          <a:prstGeom prst="rect">
            <a:avLst/>
          </a:prstGeom>
          <a:noFill/>
          <a:ln>
            <a:noFill/>
          </a:ln>
        </p:spPr>
        <p:txBody>
          <a:bodyPr spcFirstLastPara="1" wrap="square" lIns="68569" tIns="34275" rIns="68569" bIns="34275" anchor="t" anchorCtr="0">
            <a:noAutofit/>
          </a:bodyPr>
          <a:lstStyle/>
          <a:p>
            <a:endParaRPr sz="1050"/>
          </a:p>
        </p:txBody>
      </p:sp>
      <p:pic>
        <p:nvPicPr>
          <p:cNvPr id="434" name="Google Shape;434;p48"/>
          <p:cNvPicPr preferRelativeResize="0"/>
          <p:nvPr/>
        </p:nvPicPr>
        <p:blipFill rotWithShape="1">
          <a:blip r:embed="rId4">
            <a:alphaModFix/>
          </a:blip>
          <a:srcRect/>
          <a:stretch/>
        </p:blipFill>
        <p:spPr>
          <a:xfrm>
            <a:off x="3626167" y="1755288"/>
            <a:ext cx="1816513" cy="1816513"/>
          </a:xfrm>
          <a:prstGeom prst="rect">
            <a:avLst/>
          </a:prstGeom>
          <a:noFill/>
          <a:ln>
            <a:noFill/>
          </a:ln>
        </p:spPr>
      </p:pic>
      <p:pic>
        <p:nvPicPr>
          <p:cNvPr id="435" name="Google Shape;435;p48"/>
          <p:cNvPicPr preferRelativeResize="0"/>
          <p:nvPr/>
        </p:nvPicPr>
        <p:blipFill rotWithShape="1">
          <a:blip r:embed="rId5">
            <a:alphaModFix/>
          </a:blip>
          <a:srcRect/>
          <a:stretch/>
        </p:blipFill>
        <p:spPr>
          <a:xfrm>
            <a:off x="1102753" y="1821845"/>
            <a:ext cx="1607344" cy="1607344"/>
          </a:xfrm>
          <a:prstGeom prst="rect">
            <a:avLst/>
          </a:prstGeom>
          <a:noFill/>
          <a:ln>
            <a:noFill/>
          </a:ln>
        </p:spPr>
      </p:pic>
      <p:sp>
        <p:nvSpPr>
          <p:cNvPr id="436" name="Google Shape;436;p48"/>
          <p:cNvSpPr txBox="1"/>
          <p:nvPr/>
        </p:nvSpPr>
        <p:spPr>
          <a:xfrm>
            <a:off x="896112" y="3614737"/>
            <a:ext cx="2318004" cy="415499"/>
          </a:xfrm>
          <a:prstGeom prst="rect">
            <a:avLst/>
          </a:prstGeom>
          <a:noFill/>
          <a:ln>
            <a:noFill/>
          </a:ln>
        </p:spPr>
        <p:txBody>
          <a:bodyPr spcFirstLastPara="1" wrap="square" lIns="68569" tIns="34275" rIns="68569" bIns="34275" anchor="t" anchorCtr="0">
            <a:noAutofit/>
          </a:bodyPr>
          <a:lstStyle/>
          <a:p>
            <a:r>
              <a:rPr lang="en" sz="2250" b="1"/>
              <a:t>Any Question ?</a:t>
            </a:r>
            <a:endParaRPr sz="2250"/>
          </a:p>
        </p:txBody>
      </p:sp>
      <p:sp>
        <p:nvSpPr>
          <p:cNvPr id="9" name="Slide Number Placeholder 8"/>
          <p:cNvSpPr>
            <a:spLocks noGrp="1"/>
          </p:cNvSpPr>
          <p:nvPr>
            <p:ph type="sldNum" idx="12"/>
          </p:nvPr>
        </p:nvSpPr>
        <p:spPr/>
        <p:txBody>
          <a:bodyPr/>
          <a:lstStyle/>
          <a:p>
            <a:fld id="{00000000-1234-1234-1234-123412341234}" type="slidenum">
              <a:rPr lang="en" smtClean="0"/>
              <a:pPr/>
              <a:t>51</a:t>
            </a:fld>
            <a:endParaRPr lang="en"/>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5"/>
          <p:cNvSpPr txBox="1"/>
          <p:nvPr/>
        </p:nvSpPr>
        <p:spPr>
          <a:xfrm>
            <a:off x="304800" y="209550"/>
            <a:ext cx="4343400" cy="685800"/>
          </a:xfrm>
          <a:prstGeom prst="rect">
            <a:avLst/>
          </a:prstGeom>
          <a:noFill/>
          <a:ln>
            <a:noFill/>
          </a:ln>
        </p:spPr>
        <p:txBody>
          <a:bodyPr spcFirstLastPara="1" wrap="square" lIns="68569" tIns="68569" rIns="68569" bIns="68569" anchor="t" anchorCtr="0">
            <a:noAutofit/>
          </a:bodyPr>
          <a:lstStyle/>
          <a:p>
            <a:pPr>
              <a:buSzPts val="3000"/>
            </a:pPr>
            <a:r>
              <a:rPr lang="en-US" sz="2800" b="1" dirty="0">
                <a:solidFill>
                  <a:srgbClr val="000099"/>
                </a:solidFill>
              </a:rPr>
              <a:t>Mobile Device Cloud</a:t>
            </a:r>
            <a:endParaRPr sz="2800" b="1" dirty="0">
              <a:solidFill>
                <a:srgbClr val="000099"/>
              </a:solidFill>
            </a:endParaRPr>
          </a:p>
          <a:p>
            <a:pPr>
              <a:buSzPts val="3000"/>
            </a:pPr>
            <a:endParaRPr sz="2250" b="1" dirty="0"/>
          </a:p>
        </p:txBody>
      </p:sp>
      <p:sp>
        <p:nvSpPr>
          <p:cNvPr id="10" name="Slide Number Placeholder 9"/>
          <p:cNvSpPr>
            <a:spLocks noGrp="1"/>
          </p:cNvSpPr>
          <p:nvPr>
            <p:ph type="sldNum" idx="12"/>
          </p:nvPr>
        </p:nvSpPr>
        <p:spPr/>
        <p:txBody>
          <a:bodyPr/>
          <a:lstStyle/>
          <a:p>
            <a:fld id="{00000000-1234-1234-1234-123412341234}" type="slidenum">
              <a:rPr lang="en" smtClean="0"/>
              <a:pPr/>
              <a:t>6</a:t>
            </a:fld>
            <a:endParaRPr lang="en"/>
          </a:p>
        </p:txBody>
      </p:sp>
      <p:graphicFrame>
        <p:nvGraphicFramePr>
          <p:cNvPr id="17" name="Diagram 16">
            <a:extLst>
              <a:ext uri="{FF2B5EF4-FFF2-40B4-BE49-F238E27FC236}">
                <a16:creationId xmlns:a16="http://schemas.microsoft.com/office/drawing/2014/main" id="{624C72D6-1079-4C45-ABCA-7F59B18B1132}"/>
              </a:ext>
            </a:extLst>
          </p:cNvPr>
          <p:cNvGraphicFramePr/>
          <p:nvPr>
            <p:extLst>
              <p:ext uri="{D42A27DB-BD31-4B8C-83A1-F6EECF244321}">
                <p14:modId xmlns:p14="http://schemas.microsoft.com/office/powerpoint/2010/main" val="1924237074"/>
              </p:ext>
            </p:extLst>
          </p:nvPr>
        </p:nvGraphicFramePr>
        <p:xfrm>
          <a:off x="591670" y="880782"/>
          <a:ext cx="5751979" cy="2986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5686626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17"/>
          <p:cNvSpPr txBox="1"/>
          <p:nvPr/>
        </p:nvSpPr>
        <p:spPr>
          <a:xfrm>
            <a:off x="228600" y="250547"/>
            <a:ext cx="4881600" cy="564075"/>
          </a:xfrm>
          <a:prstGeom prst="rect">
            <a:avLst/>
          </a:prstGeom>
          <a:noFill/>
          <a:ln>
            <a:noFill/>
          </a:ln>
        </p:spPr>
        <p:txBody>
          <a:bodyPr spcFirstLastPara="1" wrap="square" lIns="68569" tIns="68569" rIns="68569" bIns="68569" anchor="t" anchorCtr="0">
            <a:noAutofit/>
          </a:bodyPr>
          <a:lstStyle/>
          <a:p>
            <a:pPr>
              <a:buSzPts val="3000"/>
            </a:pPr>
            <a:r>
              <a:rPr lang="en" sz="2800" b="1" dirty="0">
                <a:solidFill>
                  <a:srgbClr val="000099"/>
                </a:solidFill>
              </a:rPr>
              <a:t>Problem Statement</a:t>
            </a:r>
            <a:endParaRPr sz="2800" b="1" dirty="0">
              <a:solidFill>
                <a:srgbClr val="000099"/>
              </a:solidFill>
            </a:endParaRPr>
          </a:p>
          <a:p>
            <a:pPr>
              <a:buSzPts val="3000"/>
            </a:pPr>
            <a:endParaRPr sz="2250" b="1" dirty="0"/>
          </a:p>
        </p:txBody>
      </p:sp>
      <p:sp>
        <p:nvSpPr>
          <p:cNvPr id="93" name="Google Shape;93;p17"/>
          <p:cNvSpPr txBox="1"/>
          <p:nvPr/>
        </p:nvSpPr>
        <p:spPr>
          <a:xfrm>
            <a:off x="4140056" y="3722156"/>
            <a:ext cx="2555775" cy="337500"/>
          </a:xfrm>
          <a:prstGeom prst="rect">
            <a:avLst/>
          </a:prstGeom>
          <a:noFill/>
          <a:ln>
            <a:noFill/>
          </a:ln>
        </p:spPr>
        <p:txBody>
          <a:bodyPr spcFirstLastPara="1" wrap="square" lIns="68569" tIns="68569" rIns="68569" bIns="68569" anchor="t" anchorCtr="0">
            <a:noAutofit/>
          </a:bodyPr>
          <a:lstStyle/>
          <a:p>
            <a:pPr>
              <a:buSzPts val="1400"/>
            </a:pPr>
            <a:endParaRPr sz="1050"/>
          </a:p>
        </p:txBody>
      </p:sp>
      <p:sp>
        <p:nvSpPr>
          <p:cNvPr id="94" name="Google Shape;94;p17"/>
          <p:cNvSpPr txBox="1"/>
          <p:nvPr/>
        </p:nvSpPr>
        <p:spPr>
          <a:xfrm>
            <a:off x="171450" y="1147762"/>
            <a:ext cx="3943350" cy="3081338"/>
          </a:xfrm>
          <a:prstGeom prst="rect">
            <a:avLst/>
          </a:prstGeom>
          <a:noFill/>
          <a:ln>
            <a:noFill/>
          </a:ln>
        </p:spPr>
        <p:txBody>
          <a:bodyPr spcFirstLastPara="1" wrap="square" lIns="68569" tIns="68569" rIns="68569" bIns="68569" anchor="t" anchorCtr="0">
            <a:noAutofit/>
          </a:bodyPr>
          <a:lstStyle/>
          <a:p>
            <a:pPr marL="257175" indent="-257175" algn="just">
              <a:lnSpc>
                <a:spcPct val="115000"/>
              </a:lnSpc>
              <a:spcBef>
                <a:spcPts val="525"/>
              </a:spcBef>
              <a:buSzPts val="2000"/>
              <a:buFont typeface="Wingdings" pitchFamily="2" charset="2"/>
              <a:buChar char="ü"/>
            </a:pPr>
            <a:r>
              <a:rPr lang="en-US" sz="1500" dirty="0"/>
              <a:t>How to select </a:t>
            </a:r>
            <a:r>
              <a:rPr lang="en-US" sz="1500" dirty="0">
                <a:solidFill>
                  <a:srgbClr val="3333FF"/>
                </a:solidFill>
              </a:rPr>
              <a:t>reliable workers </a:t>
            </a:r>
            <a:r>
              <a:rPr lang="en-US" sz="1500" dirty="0"/>
              <a:t>by considering their </a:t>
            </a:r>
            <a:r>
              <a:rPr lang="en-US" sz="1500" dirty="0">
                <a:solidFill>
                  <a:srgbClr val="3333FF"/>
                </a:solidFill>
              </a:rPr>
              <a:t>reputation </a:t>
            </a:r>
            <a:r>
              <a:rPr lang="en-US" sz="1500" dirty="0"/>
              <a:t>in the </a:t>
            </a:r>
            <a:r>
              <a:rPr lang="en-US" sz="1500" dirty="0">
                <a:solidFill>
                  <a:srgbClr val="3333FF"/>
                </a:solidFill>
              </a:rPr>
              <a:t>distributed MDC environment</a:t>
            </a:r>
            <a:r>
              <a:rPr lang="en-US" sz="1500" dirty="0"/>
              <a:t>?</a:t>
            </a:r>
          </a:p>
          <a:p>
            <a:pPr marL="257175" indent="-257175" algn="just">
              <a:lnSpc>
                <a:spcPct val="115000"/>
              </a:lnSpc>
              <a:spcBef>
                <a:spcPts val="525"/>
              </a:spcBef>
              <a:buSzPts val="2000"/>
              <a:buFont typeface="Wingdings" pitchFamily="2" charset="2"/>
              <a:buChar char="ü"/>
            </a:pPr>
            <a:endParaRPr lang="en" sz="1500" b="1" dirty="0"/>
          </a:p>
          <a:p>
            <a:pPr marL="257175" indent="-257175" algn="just">
              <a:lnSpc>
                <a:spcPct val="115000"/>
              </a:lnSpc>
              <a:spcBef>
                <a:spcPts val="525"/>
              </a:spcBef>
              <a:buSzPts val="2000"/>
              <a:buFont typeface="Wingdings" pitchFamily="2" charset="2"/>
              <a:buChar char="ü"/>
            </a:pPr>
            <a:r>
              <a:rPr lang="en" sz="1500" dirty="0"/>
              <a:t>How to design </a:t>
            </a:r>
            <a:r>
              <a:rPr lang="en" sz="1500" dirty="0">
                <a:solidFill>
                  <a:srgbClr val="3333FF"/>
                </a:solidFill>
              </a:rPr>
              <a:t>an incentive mechanism </a:t>
            </a:r>
            <a:r>
              <a:rPr lang="en" sz="1500" dirty="0"/>
              <a:t>that motivates workers to share their unused resources while ensuring </a:t>
            </a:r>
            <a:r>
              <a:rPr lang="en-US" sz="1500" dirty="0">
                <a:solidFill>
                  <a:srgbClr val="3333FF"/>
                </a:solidFill>
              </a:rPr>
              <a:t>Quality-of-Experience (</a:t>
            </a:r>
            <a:r>
              <a:rPr lang="en-US" sz="1500" dirty="0" err="1">
                <a:solidFill>
                  <a:srgbClr val="3333FF"/>
                </a:solidFill>
              </a:rPr>
              <a:t>QoE</a:t>
            </a:r>
            <a:r>
              <a:rPr lang="en-US" sz="1500" dirty="0">
                <a:solidFill>
                  <a:srgbClr val="3333FF"/>
                </a:solidFill>
              </a:rPr>
              <a:t>)</a:t>
            </a:r>
            <a:r>
              <a:rPr lang="en-US" sz="1500" dirty="0"/>
              <a:t>?</a:t>
            </a:r>
          </a:p>
          <a:p>
            <a:pPr algn="just">
              <a:lnSpc>
                <a:spcPct val="115000"/>
              </a:lnSpc>
              <a:spcBef>
                <a:spcPts val="525"/>
              </a:spcBef>
              <a:buSzPts val="2000"/>
            </a:pPr>
            <a:endParaRPr lang="en" sz="1500" dirty="0"/>
          </a:p>
          <a:p>
            <a:pPr marL="257175" indent="-257175" algn="just">
              <a:lnSpc>
                <a:spcPct val="115000"/>
              </a:lnSpc>
              <a:spcBef>
                <a:spcPts val="525"/>
              </a:spcBef>
              <a:buSzPts val="2000"/>
              <a:buFont typeface="Wingdings" pitchFamily="2" charset="2"/>
              <a:buChar char="ü"/>
            </a:pPr>
            <a:r>
              <a:rPr lang="en-US" sz="1500" dirty="0">
                <a:solidFill>
                  <a:schemeClr val="tx1"/>
                </a:solidFill>
              </a:rPr>
              <a:t>How to ensure the </a:t>
            </a:r>
            <a:r>
              <a:rPr lang="en-US" sz="1500" dirty="0">
                <a:solidFill>
                  <a:srgbClr val="3333FF"/>
                </a:solidFill>
              </a:rPr>
              <a:t>truthfulness </a:t>
            </a:r>
            <a:r>
              <a:rPr lang="en-US" sz="1500" dirty="0">
                <a:solidFill>
                  <a:schemeClr val="tx1"/>
                </a:solidFill>
              </a:rPr>
              <a:t>of both entities?</a:t>
            </a:r>
            <a:endParaRPr lang="en" sz="1500" dirty="0">
              <a:solidFill>
                <a:schemeClr val="tx1"/>
              </a:solidFill>
            </a:endParaRPr>
          </a:p>
          <a:p>
            <a:pPr marL="257175" indent="-257175" algn="just">
              <a:lnSpc>
                <a:spcPct val="115000"/>
              </a:lnSpc>
              <a:spcBef>
                <a:spcPts val="525"/>
              </a:spcBef>
              <a:buSzPts val="2000"/>
            </a:pPr>
            <a:endParaRPr sz="1500" dirty="0"/>
          </a:p>
          <a:p>
            <a:pPr algn="just">
              <a:lnSpc>
                <a:spcPct val="115000"/>
              </a:lnSpc>
              <a:spcBef>
                <a:spcPts val="525"/>
              </a:spcBef>
            </a:pPr>
            <a:endParaRPr sz="1500" dirty="0"/>
          </a:p>
          <a:p>
            <a:pPr algn="just">
              <a:lnSpc>
                <a:spcPct val="115000"/>
              </a:lnSpc>
              <a:spcBef>
                <a:spcPts val="525"/>
              </a:spcBef>
              <a:buSzPts val="2000"/>
            </a:pPr>
            <a:endParaRPr sz="1500" dirty="0"/>
          </a:p>
          <a:p>
            <a:pPr marL="342900">
              <a:buSzPts val="2000"/>
            </a:pPr>
            <a:r>
              <a:rPr lang="en" sz="1500" b="1" dirty="0"/>
              <a:t> </a:t>
            </a:r>
            <a:endParaRPr sz="1500" b="1" dirty="0"/>
          </a:p>
          <a:p>
            <a:pPr>
              <a:buSzPts val="2000"/>
            </a:pPr>
            <a:endParaRPr sz="1500" b="1" dirty="0"/>
          </a:p>
        </p:txBody>
      </p:sp>
      <p:pic>
        <p:nvPicPr>
          <p:cNvPr id="4098" name="Picture 2"/>
          <p:cNvPicPr>
            <a:picLocks noChangeAspect="1" noChangeArrowheads="1"/>
          </p:cNvPicPr>
          <p:nvPr/>
        </p:nvPicPr>
        <p:blipFill>
          <a:blip r:embed="rId4"/>
          <a:srcRect/>
          <a:stretch>
            <a:fillRect/>
          </a:stretch>
        </p:blipFill>
        <p:spPr bwMode="auto">
          <a:xfrm>
            <a:off x="4114800" y="1600200"/>
            <a:ext cx="2466975" cy="2395538"/>
          </a:xfrm>
          <a:prstGeom prst="rect">
            <a:avLst/>
          </a:prstGeom>
          <a:noFill/>
          <a:ln w="9525">
            <a:noFill/>
            <a:miter lim="800000"/>
            <a:headEnd/>
            <a:tailEnd/>
          </a:ln>
          <a:effectLst/>
        </p:spPr>
      </p:pic>
      <p:pic>
        <p:nvPicPr>
          <p:cNvPr id="7170" name="Picture 2"/>
          <p:cNvPicPr>
            <a:picLocks noChangeAspect="1" noChangeArrowheads="1"/>
          </p:cNvPicPr>
          <p:nvPr/>
        </p:nvPicPr>
        <p:blipFill>
          <a:blip r:embed="rId5"/>
          <a:srcRect/>
          <a:stretch>
            <a:fillRect/>
          </a:stretch>
        </p:blipFill>
        <p:spPr bwMode="auto">
          <a:xfrm>
            <a:off x="4286251" y="1371601"/>
            <a:ext cx="367643" cy="267890"/>
          </a:xfrm>
          <a:prstGeom prst="rect">
            <a:avLst/>
          </a:prstGeom>
          <a:noFill/>
          <a:ln w="9525">
            <a:noFill/>
            <a:miter lim="800000"/>
            <a:headEnd/>
            <a:tailEnd/>
          </a:ln>
          <a:effectLst/>
        </p:spPr>
      </p:pic>
      <p:pic>
        <p:nvPicPr>
          <p:cNvPr id="9" name="Picture 2"/>
          <p:cNvPicPr>
            <a:picLocks noChangeAspect="1" noChangeArrowheads="1"/>
          </p:cNvPicPr>
          <p:nvPr/>
        </p:nvPicPr>
        <p:blipFill>
          <a:blip r:embed="rId5"/>
          <a:srcRect/>
          <a:stretch>
            <a:fillRect/>
          </a:stretch>
        </p:blipFill>
        <p:spPr bwMode="auto">
          <a:xfrm>
            <a:off x="6115051" y="1314451"/>
            <a:ext cx="367643" cy="267890"/>
          </a:xfrm>
          <a:prstGeom prst="rect">
            <a:avLst/>
          </a:prstGeom>
          <a:noFill/>
          <a:ln w="9525">
            <a:noFill/>
            <a:miter lim="800000"/>
            <a:headEnd/>
            <a:tailEnd/>
          </a:ln>
          <a:effectLst/>
        </p:spPr>
      </p:pic>
      <p:sp>
        <p:nvSpPr>
          <p:cNvPr id="10" name="Slide Number Placeholder 9"/>
          <p:cNvSpPr>
            <a:spLocks noGrp="1"/>
          </p:cNvSpPr>
          <p:nvPr>
            <p:ph type="sldNum" idx="12"/>
          </p:nvPr>
        </p:nvSpPr>
        <p:spPr/>
        <p:txBody>
          <a:bodyPr/>
          <a:lstStyle/>
          <a:p>
            <a:fld id="{00000000-1234-1234-1234-123412341234}" type="slidenum">
              <a:rPr lang="en" smtClean="0"/>
              <a:pPr/>
              <a:t>7</a:t>
            </a:fld>
            <a:endParaRPr lang="en"/>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11022E-16 2.98332E-6 C 0.00017 -0.00186 0.00069 -0.01081 0.00174 -0.01359 C 0.00486 -0.02286 0.00365 -0.01606 0.00677 -0.02409 C 0.01111 -0.0349 0.01493 -0.04942 0.02274 -0.0522 C 0.02622 -0.06146 0.03229 -0.06239 0.03785 -0.06578 C 0.04219 -0.07351 0.03854 -0.06918 0.04635 -0.07165 C 0.05747 -0.07536 0.06858 -0.0769 0.07986 -0.07937 C 0.08542 -0.08308 0.09757 -0.08524 0.09757 -0.08493 C 0.10191 -0.08802 0.10625 -0.08864 0.11094 -0.08956 C 0.12361 -0.08926 0.13611 -0.08926 0.14878 -0.08833 C 0.15938 -0.08771 0.17431 -0.07598 0.1849 -0.07042 C 0.19149 -0.0627 0.18646 -0.06795 0.20087 -0.05837 L 0.20087 -0.05806 C 0.20868 -0.05003 0.21649 -0.04633 0.22535 -0.042 C 0.23299 -0.03027 0.2401 -0.02008 0.24705 -0.00741 C 0.24948 0.00432 0.24583 -0.00989 0.25052 -0.00155 C 0.25243 0.00185 0.25174 0.00741 0.25226 0.01204 C 0.25191 0.01389 0.25139 0.01791 0.25139 0.01822 " pathEditMode="relative" rAng="0" ptsTypes="fffffffffffFfffffA">
                                      <p:cBhvr>
                                        <p:cTn id="6" dur="3000" fill="hold"/>
                                        <p:tgtEl>
                                          <p:spTgt spid="7170"/>
                                        </p:tgtEl>
                                        <p:attrNameLst>
                                          <p:attrName>ppt_x</p:attrName>
                                          <p:attrName>ppt_y</p:attrName>
                                        </p:attrNameLst>
                                      </p:cBhvr>
                                      <p:rCtr x="12600" y="-3600"/>
                                    </p:animMotion>
                                  </p:childTnLst>
                                  <p:subTnLst>
                                    <p:set>
                                      <p:cBhvr override="childStyle">
                                        <p:cTn dur="1" fill="hold" display="0" masterRel="sameClick" afterEffect="1">
                                          <p:stCondLst>
                                            <p:cond evt="end" delay="0">
                                              <p:tn val="5"/>
                                            </p:cond>
                                          </p:stCondLst>
                                        </p:cTn>
                                        <p:tgtEl>
                                          <p:spTgt spid="7170"/>
                                        </p:tgtEl>
                                        <p:attrNameLst>
                                          <p:attrName>style.visibility</p:attrName>
                                        </p:attrNameLst>
                                      </p:cBhvr>
                                      <p:to>
                                        <p:strVal val="hidden"/>
                                      </p:to>
                                    </p:set>
                                  </p:subTnLst>
                                </p:cTn>
                              </p:par>
                            </p:childTnLst>
                          </p:cTn>
                        </p:par>
                        <p:par>
                          <p:cTn id="7" fill="hold">
                            <p:stCondLst>
                              <p:cond delay="3000"/>
                            </p:stCondLst>
                            <p:childTnLst>
                              <p:par>
                                <p:cTn id="8" presetID="3" presetClass="entr" presetSubtype="1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par>
                          <p:cTn id="11" fill="hold">
                            <p:stCondLst>
                              <p:cond delay="3500"/>
                            </p:stCondLst>
                            <p:childTnLst>
                              <p:par>
                                <p:cTn id="12" presetID="0" presetClass="path" presetSubtype="0" accel="50000" decel="50000" fill="hold" nodeType="afterEffect">
                                  <p:stCondLst>
                                    <p:cond delay="2000"/>
                                  </p:stCondLst>
                                  <p:childTnLst>
                                    <p:animMotion origin="layout" path="M -0.03559 -0.0908 C -0.03993 -0.09852 -0.04531 -0.11056 -0.05156 -0.11458 C -0.05399 -0.11983 -0.05746 -0.12724 -0.06076 -0.13125 C -0.06649 -0.13805 -0.0717 -0.13959 -0.0776 -0.14453 C -0.08663 -0.15194 -0.09635 -0.15843 -0.10625 -0.1609 C -0.11753 -0.168 -0.13298 -0.16306 -0.14323 -0.16245 C -0.15156 -0.16059 -0.16007 -0.15843 -0.1684 -0.15658 C -0.17604 -0.15318 -0.1835 -0.14947 -0.19114 -0.14608 C -0.1967 -0.14114 -0.20173 -0.13434 -0.20781 -0.13125 C -0.20989 -0.12878 -0.21146 -0.12539 -0.21371 -0.12353 C -0.22135 -0.11736 -0.22309 -0.11859 -0.23055 -0.10871 C -0.23385 -0.10438 -0.23975 -0.09388 -0.23975 -0.09358 C -0.2408 -0.08678 -0.24062 -0.08431 -0.24409 -0.0803 C -0.2467 -0.07227 -0.24809 -0.063 -0.25243 -0.05775 C -0.25729 -0.0454 -0.26093 -0.02872 -0.26337 -0.01451 C -0.26441 -0.00865 -0.26545 -0.00247 -0.26666 0.0034 C -0.26718 0.00556 -0.2684 0.00927 -0.2684 0.00957 " pathEditMode="relative" rAng="0" ptsTypes="ffffffffffffffffA">
                                      <p:cBhvr>
                                        <p:cTn id="13" dur="2000" fill="hold"/>
                                        <p:tgtEl>
                                          <p:spTgt spid="9"/>
                                        </p:tgtEl>
                                        <p:attrNameLst>
                                          <p:attrName>ppt_x</p:attrName>
                                          <p:attrName>ppt_y</p:attrName>
                                        </p:attrNameLst>
                                      </p:cBhvr>
                                      <p:rCtr x="-11600" y="1100"/>
                                    </p:animMotion>
                                  </p:childTnLst>
                                </p:cTn>
                              </p:par>
                              <p:par>
                                <p:cTn id="14" presetID="10" presetClass="entr" presetSubtype="0" fill="hold" grpId="0" nodeType="withEffect">
                                  <p:stCondLst>
                                    <p:cond delay="0"/>
                                  </p:stCondLst>
                                  <p:childTnLst>
                                    <p:set>
                                      <p:cBhvr>
                                        <p:cTn id="15" dur="1" fill="hold">
                                          <p:stCondLst>
                                            <p:cond delay="0"/>
                                          </p:stCondLst>
                                        </p:cTn>
                                        <p:tgtEl>
                                          <p:spTgt spid="94">
                                            <p:txEl>
                                              <p:pRg st="8" end="8"/>
                                            </p:txEl>
                                          </p:spTgt>
                                        </p:tgtEl>
                                        <p:attrNameLst>
                                          <p:attrName>style.visibility</p:attrName>
                                        </p:attrNameLst>
                                      </p:cBhvr>
                                      <p:to>
                                        <p:strVal val="visible"/>
                                      </p:to>
                                    </p:set>
                                    <p:animEffect transition="in" filter="fade">
                                      <p:cBhvr>
                                        <p:cTn id="16" dur="2000"/>
                                        <p:tgtEl>
                                          <p:spTgt spid="94">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4">
                                            <p:txEl>
                                              <p:pRg st="0" end="0"/>
                                            </p:txEl>
                                          </p:spTgt>
                                        </p:tgtEl>
                                        <p:attrNameLst>
                                          <p:attrName>style.visibility</p:attrName>
                                        </p:attrNameLst>
                                      </p:cBhvr>
                                      <p:to>
                                        <p:strVal val="visible"/>
                                      </p:to>
                                    </p:set>
                                    <p:animEffect transition="in" filter="barn(inVertical)">
                                      <p:cBhvr>
                                        <p:cTn id="21" dur="500"/>
                                        <p:tgtEl>
                                          <p:spTgt spid="9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4">
                                            <p:txEl>
                                              <p:pRg st="2" end="2"/>
                                            </p:txEl>
                                          </p:spTgt>
                                        </p:tgtEl>
                                        <p:attrNameLst>
                                          <p:attrName>style.visibility</p:attrName>
                                        </p:attrNameLst>
                                      </p:cBhvr>
                                      <p:to>
                                        <p:strVal val="visible"/>
                                      </p:to>
                                    </p:set>
                                    <p:animEffect transition="in" filter="barn(inVertical)">
                                      <p:cBhvr>
                                        <p:cTn id="26" dur="500"/>
                                        <p:tgtEl>
                                          <p:spTgt spid="9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4">
                                            <p:txEl>
                                              <p:pRg st="4" end="4"/>
                                            </p:txEl>
                                          </p:spTgt>
                                        </p:tgtEl>
                                        <p:attrNameLst>
                                          <p:attrName>style.visibility</p:attrName>
                                        </p:attrNameLst>
                                      </p:cBhvr>
                                      <p:to>
                                        <p:strVal val="visible"/>
                                      </p:to>
                                    </p:set>
                                    <p:animEffect transition="in" filter="barn(inVertical)">
                                      <p:cBhvr>
                                        <p:cTn id="31" dur="500"/>
                                        <p:tgtEl>
                                          <p:spTgt spid="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18"/>
          <p:cNvSpPr txBox="1"/>
          <p:nvPr/>
        </p:nvSpPr>
        <p:spPr>
          <a:xfrm>
            <a:off x="304800" y="209419"/>
            <a:ext cx="4881600" cy="479700"/>
          </a:xfrm>
          <a:prstGeom prst="rect">
            <a:avLst/>
          </a:prstGeom>
          <a:noFill/>
          <a:ln>
            <a:noFill/>
          </a:ln>
        </p:spPr>
        <p:txBody>
          <a:bodyPr spcFirstLastPara="1" wrap="square" lIns="68569" tIns="68569" rIns="68569" bIns="68569" anchor="t" anchorCtr="0">
            <a:noAutofit/>
          </a:bodyPr>
          <a:lstStyle/>
          <a:p>
            <a:pPr>
              <a:buSzPts val="3000"/>
            </a:pPr>
            <a:r>
              <a:rPr lang="en" sz="2800" b="1" dirty="0">
                <a:solidFill>
                  <a:srgbClr val="000099"/>
                </a:solidFill>
              </a:rPr>
              <a:t>Research Objectives</a:t>
            </a:r>
            <a:endParaRPr sz="2800" b="1" dirty="0">
              <a:solidFill>
                <a:srgbClr val="000099"/>
              </a:solidFill>
            </a:endParaRPr>
          </a:p>
          <a:p>
            <a:pPr>
              <a:buSzPts val="3000"/>
            </a:pPr>
            <a:endParaRPr sz="2250" b="1" dirty="0"/>
          </a:p>
        </p:txBody>
      </p:sp>
      <p:sp>
        <p:nvSpPr>
          <p:cNvPr id="101" name="Google Shape;101;p18"/>
          <p:cNvSpPr txBox="1"/>
          <p:nvPr/>
        </p:nvSpPr>
        <p:spPr>
          <a:xfrm>
            <a:off x="1491356" y="2714306"/>
            <a:ext cx="5506425" cy="533925"/>
          </a:xfrm>
          <a:prstGeom prst="rect">
            <a:avLst/>
          </a:prstGeom>
          <a:noFill/>
          <a:ln>
            <a:noFill/>
          </a:ln>
        </p:spPr>
        <p:txBody>
          <a:bodyPr spcFirstLastPara="1" wrap="square" lIns="68569" tIns="68569" rIns="68569" bIns="68569" anchor="t" anchorCtr="0">
            <a:noAutofit/>
          </a:bodyPr>
          <a:lstStyle/>
          <a:p>
            <a:pPr>
              <a:buSzPts val="2000"/>
            </a:pPr>
            <a:endParaRPr sz="1500"/>
          </a:p>
          <a:p>
            <a:pPr>
              <a:buSzPts val="2000"/>
            </a:pPr>
            <a:endParaRPr sz="1500"/>
          </a:p>
          <a:p>
            <a:pPr>
              <a:buSzPts val="2000"/>
            </a:pPr>
            <a:endParaRPr sz="1500"/>
          </a:p>
          <a:p>
            <a:pPr>
              <a:buSzPts val="2000"/>
            </a:pPr>
            <a:endParaRPr sz="1500"/>
          </a:p>
          <a:p>
            <a:pPr>
              <a:buSzPts val="2000"/>
            </a:pPr>
            <a:endParaRPr sz="1500"/>
          </a:p>
          <a:p>
            <a:pPr>
              <a:buSzPts val="2000"/>
            </a:pPr>
            <a:endParaRPr sz="1500"/>
          </a:p>
        </p:txBody>
      </p:sp>
      <p:sp>
        <p:nvSpPr>
          <p:cNvPr id="102" name="Google Shape;102;p18"/>
          <p:cNvSpPr txBox="1"/>
          <p:nvPr/>
        </p:nvSpPr>
        <p:spPr>
          <a:xfrm>
            <a:off x="4140056" y="3722156"/>
            <a:ext cx="2555775" cy="337500"/>
          </a:xfrm>
          <a:prstGeom prst="rect">
            <a:avLst/>
          </a:prstGeom>
          <a:noFill/>
          <a:ln>
            <a:noFill/>
          </a:ln>
        </p:spPr>
        <p:txBody>
          <a:bodyPr spcFirstLastPara="1" wrap="square" lIns="68569" tIns="68569" rIns="68569" bIns="68569" anchor="t" anchorCtr="0">
            <a:noAutofit/>
          </a:bodyPr>
          <a:lstStyle/>
          <a:p>
            <a:pPr>
              <a:buSzPts val="1400"/>
            </a:pPr>
            <a:endParaRPr sz="1050"/>
          </a:p>
        </p:txBody>
      </p:sp>
      <p:sp>
        <p:nvSpPr>
          <p:cNvPr id="103" name="Google Shape;103;p18"/>
          <p:cNvSpPr txBox="1"/>
          <p:nvPr/>
        </p:nvSpPr>
        <p:spPr>
          <a:xfrm>
            <a:off x="374963" y="1165931"/>
            <a:ext cx="5979375" cy="3190725"/>
          </a:xfrm>
          <a:prstGeom prst="rect">
            <a:avLst/>
          </a:prstGeom>
          <a:noFill/>
          <a:ln>
            <a:noFill/>
          </a:ln>
        </p:spPr>
        <p:txBody>
          <a:bodyPr spcFirstLastPara="1" wrap="square" lIns="68569" tIns="68569" rIns="68569" bIns="68569" anchor="t" anchorCtr="0">
            <a:noAutofit/>
          </a:bodyPr>
          <a:lstStyle/>
          <a:p>
            <a:pPr algn="just">
              <a:lnSpc>
                <a:spcPct val="115000"/>
              </a:lnSpc>
              <a:spcBef>
                <a:spcPts val="525"/>
              </a:spcBef>
            </a:pPr>
            <a:r>
              <a:rPr lang="en" sz="1500" dirty="0"/>
              <a:t>Selec</a:t>
            </a:r>
            <a:r>
              <a:rPr lang="en-US" sz="1500" dirty="0"/>
              <a:t>ting</a:t>
            </a:r>
            <a:r>
              <a:rPr lang="en" sz="1500" dirty="0"/>
              <a:t> worker devices </a:t>
            </a:r>
            <a:r>
              <a:rPr lang="en-US" sz="1500" dirty="0"/>
              <a:t>that,</a:t>
            </a:r>
            <a:endParaRPr sz="1500" dirty="0"/>
          </a:p>
          <a:p>
            <a:pPr marL="342900" indent="-266700" algn="just">
              <a:lnSpc>
                <a:spcPct val="115000"/>
              </a:lnSpc>
              <a:spcBef>
                <a:spcPts val="525"/>
              </a:spcBef>
              <a:buClr>
                <a:srgbClr val="0000FF"/>
              </a:buClr>
              <a:buSzPts val="2000"/>
              <a:buChar char="●"/>
            </a:pPr>
            <a:r>
              <a:rPr lang="en" sz="1500" dirty="0">
                <a:solidFill>
                  <a:srgbClr val="0000FF"/>
                </a:solidFill>
              </a:rPr>
              <a:t>Maximize Quality-of-Experience (QoE) of buyers</a:t>
            </a:r>
            <a:endParaRPr sz="1500" dirty="0">
              <a:solidFill>
                <a:srgbClr val="0000FF"/>
              </a:solidFill>
            </a:endParaRPr>
          </a:p>
          <a:p>
            <a:pPr marL="342900" indent="-266700" algn="just">
              <a:lnSpc>
                <a:spcPct val="115000"/>
              </a:lnSpc>
              <a:buClr>
                <a:srgbClr val="0000FF"/>
              </a:buClr>
              <a:buSzPts val="2000"/>
              <a:buChar char="●"/>
            </a:pPr>
            <a:r>
              <a:rPr lang="en" sz="1500" dirty="0">
                <a:solidFill>
                  <a:srgbClr val="0000FF"/>
                </a:solidFill>
              </a:rPr>
              <a:t>Maximize utility</a:t>
            </a:r>
            <a:endParaRPr sz="1500" dirty="0">
              <a:solidFill>
                <a:srgbClr val="0000FF"/>
              </a:solidFill>
            </a:endParaRPr>
          </a:p>
          <a:p>
            <a:pPr algn="just">
              <a:lnSpc>
                <a:spcPct val="115000"/>
              </a:lnSpc>
              <a:spcBef>
                <a:spcPts val="525"/>
              </a:spcBef>
            </a:pPr>
            <a:r>
              <a:rPr lang="en" sz="1500" dirty="0"/>
              <a:t>Considering</a:t>
            </a:r>
            <a:endParaRPr sz="1500" dirty="0"/>
          </a:p>
          <a:p>
            <a:pPr marL="342900" indent="-266700" algn="just">
              <a:lnSpc>
                <a:spcPct val="115000"/>
              </a:lnSpc>
              <a:spcBef>
                <a:spcPts val="525"/>
              </a:spcBef>
              <a:buClr>
                <a:srgbClr val="0000FF"/>
              </a:buClr>
              <a:buSzPts val="2000"/>
              <a:buChar char="●"/>
            </a:pPr>
            <a:r>
              <a:rPr lang="en" sz="1500" dirty="0">
                <a:solidFill>
                  <a:srgbClr val="0000FF"/>
                </a:solidFill>
              </a:rPr>
              <a:t>Resource Capacity</a:t>
            </a:r>
            <a:endParaRPr sz="1500" dirty="0">
              <a:solidFill>
                <a:srgbClr val="0000FF"/>
              </a:solidFill>
            </a:endParaRPr>
          </a:p>
          <a:p>
            <a:pPr marL="342900" indent="-266700" algn="just">
              <a:lnSpc>
                <a:spcPct val="115000"/>
              </a:lnSpc>
              <a:buClr>
                <a:srgbClr val="0000FF"/>
              </a:buClr>
              <a:buSzPts val="2000"/>
              <a:buChar char="●"/>
            </a:pPr>
            <a:r>
              <a:rPr lang="en" sz="1500" dirty="0">
                <a:solidFill>
                  <a:srgbClr val="0000FF"/>
                </a:solidFill>
              </a:rPr>
              <a:t>Worker’s availability</a:t>
            </a:r>
            <a:endParaRPr sz="1500" dirty="0">
              <a:solidFill>
                <a:srgbClr val="0000FF"/>
              </a:solidFill>
            </a:endParaRPr>
          </a:p>
          <a:p>
            <a:pPr marL="342900" indent="-266700" algn="just">
              <a:lnSpc>
                <a:spcPct val="115000"/>
              </a:lnSpc>
              <a:buClr>
                <a:srgbClr val="0000FF"/>
              </a:buClr>
              <a:buSzPts val="2000"/>
              <a:buChar char="●"/>
            </a:pPr>
            <a:r>
              <a:rPr lang="en" sz="1500" dirty="0">
                <a:solidFill>
                  <a:srgbClr val="0000FF"/>
                </a:solidFill>
              </a:rPr>
              <a:t>Worker’s reputation </a:t>
            </a:r>
            <a:endParaRPr sz="1500" dirty="0">
              <a:solidFill>
                <a:srgbClr val="0000FF"/>
              </a:solidFill>
            </a:endParaRPr>
          </a:p>
          <a:p>
            <a:pPr algn="just">
              <a:lnSpc>
                <a:spcPct val="115000"/>
              </a:lnSpc>
              <a:spcBef>
                <a:spcPts val="525"/>
              </a:spcBef>
            </a:pPr>
            <a:r>
              <a:rPr lang="en-US" sz="1500" dirty="0"/>
              <a:t>Designing an </a:t>
            </a:r>
            <a:r>
              <a:rPr lang="en" sz="1500" dirty="0">
                <a:solidFill>
                  <a:schemeClr val="dk1"/>
                </a:solidFill>
              </a:rPr>
              <a:t>Incentive </a:t>
            </a:r>
            <a:r>
              <a:rPr lang="en-US" sz="1500" dirty="0">
                <a:solidFill>
                  <a:schemeClr val="dk1"/>
                </a:solidFill>
              </a:rPr>
              <a:t>mechanism based on </a:t>
            </a:r>
            <a:endParaRPr sz="1500" dirty="0"/>
          </a:p>
          <a:p>
            <a:pPr marL="342900" indent="-266700" algn="just">
              <a:lnSpc>
                <a:spcPct val="115000"/>
              </a:lnSpc>
              <a:spcBef>
                <a:spcPts val="525"/>
              </a:spcBef>
              <a:buClr>
                <a:srgbClr val="0000FF"/>
              </a:buClr>
              <a:buSzPts val="2000"/>
              <a:buChar char="●"/>
            </a:pPr>
            <a:r>
              <a:rPr lang="en" sz="1500" dirty="0">
                <a:solidFill>
                  <a:srgbClr val="0000FF"/>
                </a:solidFill>
              </a:rPr>
              <a:t>High data quality </a:t>
            </a:r>
            <a:endParaRPr sz="1500" dirty="0">
              <a:solidFill>
                <a:srgbClr val="0000FF"/>
              </a:solidFill>
            </a:endParaRPr>
          </a:p>
          <a:p>
            <a:pPr marL="342900" indent="-266700" algn="just">
              <a:lnSpc>
                <a:spcPct val="115000"/>
              </a:lnSpc>
              <a:buClr>
                <a:srgbClr val="0000FF"/>
              </a:buClr>
              <a:buSzPts val="2000"/>
              <a:buChar char="●"/>
            </a:pPr>
            <a:r>
              <a:rPr lang="en" sz="1500" dirty="0">
                <a:solidFill>
                  <a:srgbClr val="0000FF"/>
                </a:solidFill>
              </a:rPr>
              <a:t>Higher QoE</a:t>
            </a:r>
            <a:endParaRPr sz="1500" dirty="0">
              <a:solidFill>
                <a:srgbClr val="0000FF"/>
              </a:solidFill>
            </a:endParaRPr>
          </a:p>
          <a:p>
            <a:pPr algn="just">
              <a:lnSpc>
                <a:spcPct val="115000"/>
              </a:lnSpc>
              <a:spcBef>
                <a:spcPts val="525"/>
              </a:spcBef>
            </a:pPr>
            <a:endParaRPr sz="1500" dirty="0"/>
          </a:p>
          <a:p>
            <a:pPr algn="just">
              <a:lnSpc>
                <a:spcPct val="115000"/>
              </a:lnSpc>
              <a:spcBef>
                <a:spcPts val="525"/>
              </a:spcBef>
            </a:pPr>
            <a:endParaRPr sz="1500" dirty="0">
              <a:solidFill>
                <a:srgbClr val="0000FF"/>
              </a:solidFill>
            </a:endParaRPr>
          </a:p>
          <a:p>
            <a:pPr algn="just">
              <a:lnSpc>
                <a:spcPct val="115000"/>
              </a:lnSpc>
              <a:spcBef>
                <a:spcPts val="525"/>
              </a:spcBef>
            </a:pPr>
            <a:endParaRPr sz="1500" dirty="0"/>
          </a:p>
          <a:p>
            <a:pPr algn="just">
              <a:lnSpc>
                <a:spcPct val="115000"/>
              </a:lnSpc>
              <a:spcBef>
                <a:spcPts val="525"/>
              </a:spcBef>
            </a:pPr>
            <a:endParaRPr sz="1500" dirty="0"/>
          </a:p>
          <a:p>
            <a:pPr algn="just">
              <a:lnSpc>
                <a:spcPct val="115000"/>
              </a:lnSpc>
              <a:spcBef>
                <a:spcPts val="525"/>
              </a:spcBef>
              <a:buSzPts val="2000"/>
            </a:pPr>
            <a:endParaRPr sz="1500" dirty="0"/>
          </a:p>
          <a:p>
            <a:pPr marL="342900">
              <a:buSzPts val="2000"/>
            </a:pPr>
            <a:r>
              <a:rPr lang="en" sz="1500" b="1" dirty="0"/>
              <a:t> </a:t>
            </a:r>
            <a:endParaRPr sz="1500" b="1" dirty="0"/>
          </a:p>
          <a:p>
            <a:pPr>
              <a:buSzPts val="2000"/>
            </a:pPr>
            <a:endParaRPr sz="1500" b="1" dirty="0"/>
          </a:p>
        </p:txBody>
      </p:sp>
      <p:sp>
        <p:nvSpPr>
          <p:cNvPr id="7" name="Slide Number Placeholder 6"/>
          <p:cNvSpPr>
            <a:spLocks noGrp="1"/>
          </p:cNvSpPr>
          <p:nvPr>
            <p:ph type="sldNum" idx="12"/>
          </p:nvPr>
        </p:nvSpPr>
        <p:spPr/>
        <p:txBody>
          <a:bodyPr/>
          <a:lstStyle/>
          <a:p>
            <a:fld id="{00000000-1234-1234-1234-123412341234}" type="slidenum">
              <a:rPr lang="en" smtClean="0"/>
              <a:pPr/>
              <a:t>8</a:t>
            </a:fld>
            <a:endParaRPr lang="en"/>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0"/>
          <p:cNvSpPr txBox="1"/>
          <p:nvPr/>
        </p:nvSpPr>
        <p:spPr>
          <a:xfrm>
            <a:off x="316006" y="255494"/>
            <a:ext cx="4870394" cy="553493"/>
          </a:xfrm>
          <a:prstGeom prst="rect">
            <a:avLst/>
          </a:prstGeom>
          <a:noFill/>
          <a:ln>
            <a:noFill/>
          </a:ln>
        </p:spPr>
        <p:txBody>
          <a:bodyPr spcFirstLastPara="1" wrap="square" lIns="68569" tIns="68569" rIns="68569" bIns="68569" anchor="t" anchorCtr="0">
            <a:noAutofit/>
          </a:bodyPr>
          <a:lstStyle/>
          <a:p>
            <a:pPr>
              <a:buSzPts val="3000"/>
            </a:pPr>
            <a:r>
              <a:rPr lang="en" sz="2800" b="1" dirty="0">
                <a:solidFill>
                  <a:srgbClr val="000099"/>
                </a:solidFill>
              </a:rPr>
              <a:t>Related Works</a:t>
            </a:r>
            <a:endParaRPr sz="2800" b="1" dirty="0">
              <a:solidFill>
                <a:srgbClr val="000099"/>
              </a:solidFill>
            </a:endParaRPr>
          </a:p>
          <a:p>
            <a:pPr>
              <a:buSzPts val="3000"/>
            </a:pPr>
            <a:endParaRPr sz="2400" b="1" dirty="0"/>
          </a:p>
        </p:txBody>
      </p:sp>
      <p:sp>
        <p:nvSpPr>
          <p:cNvPr id="118" name="Google Shape;118;p20"/>
          <p:cNvSpPr txBox="1"/>
          <p:nvPr/>
        </p:nvSpPr>
        <p:spPr>
          <a:xfrm>
            <a:off x="4140056" y="3722156"/>
            <a:ext cx="2555775" cy="337500"/>
          </a:xfrm>
          <a:prstGeom prst="rect">
            <a:avLst/>
          </a:prstGeom>
          <a:noFill/>
          <a:ln>
            <a:noFill/>
          </a:ln>
        </p:spPr>
        <p:txBody>
          <a:bodyPr spcFirstLastPara="1" wrap="square" lIns="68569" tIns="68569" rIns="68569" bIns="68569" anchor="t" anchorCtr="0">
            <a:noAutofit/>
          </a:bodyPr>
          <a:lstStyle/>
          <a:p>
            <a:pPr>
              <a:buSzPts val="1400"/>
            </a:pPr>
            <a:endParaRPr sz="1050"/>
          </a:p>
        </p:txBody>
      </p:sp>
      <p:sp>
        <p:nvSpPr>
          <p:cNvPr id="119" name="Google Shape;119;p20"/>
          <p:cNvSpPr txBox="1"/>
          <p:nvPr/>
        </p:nvSpPr>
        <p:spPr>
          <a:xfrm>
            <a:off x="413325" y="1593563"/>
            <a:ext cx="5979375" cy="1778859"/>
          </a:xfrm>
          <a:prstGeom prst="rect">
            <a:avLst/>
          </a:prstGeom>
          <a:noFill/>
          <a:ln>
            <a:noFill/>
          </a:ln>
        </p:spPr>
        <p:txBody>
          <a:bodyPr spcFirstLastPara="1" wrap="square" lIns="68569" tIns="68569" rIns="68569" bIns="68569" anchor="t" anchorCtr="0">
            <a:noAutofit/>
          </a:bodyPr>
          <a:lstStyle/>
          <a:p>
            <a:pPr algn="just">
              <a:lnSpc>
                <a:spcPct val="115000"/>
              </a:lnSpc>
              <a:spcBef>
                <a:spcPts val="525"/>
              </a:spcBef>
            </a:pPr>
            <a:r>
              <a:rPr lang="en" sz="1800" dirty="0"/>
              <a:t>Stackelberg </a:t>
            </a:r>
            <a:r>
              <a:rPr lang="en-US" sz="1800" dirty="0"/>
              <a:t>game-theoretical</a:t>
            </a:r>
            <a:r>
              <a:rPr lang="en" sz="1800" dirty="0"/>
              <a:t> model </a:t>
            </a:r>
            <a:r>
              <a:rPr lang="en" sz="1800" dirty="0">
                <a:solidFill>
                  <a:srgbClr val="0070C0"/>
                </a:solidFill>
              </a:rPr>
              <a:t>[1]</a:t>
            </a:r>
            <a:endParaRPr sz="1800" dirty="0">
              <a:solidFill>
                <a:srgbClr val="0070C0"/>
              </a:solidFill>
            </a:endParaRPr>
          </a:p>
          <a:p>
            <a:pPr marL="342900" indent="-266700" algn="just">
              <a:lnSpc>
                <a:spcPct val="115000"/>
              </a:lnSpc>
              <a:spcBef>
                <a:spcPts val="525"/>
              </a:spcBef>
              <a:buSzPts val="2000"/>
              <a:buFont typeface="Arial"/>
              <a:buChar char="●"/>
            </a:pPr>
            <a:r>
              <a:rPr lang="en" sz="1800" dirty="0"/>
              <a:t>Allocating the task and determining the payments</a:t>
            </a:r>
            <a:endParaRPr sz="1800" dirty="0"/>
          </a:p>
          <a:p>
            <a:pPr marL="342900" indent="-266700" algn="just">
              <a:lnSpc>
                <a:spcPct val="115000"/>
              </a:lnSpc>
              <a:buSzPts val="2000"/>
              <a:buChar char="●"/>
            </a:pPr>
            <a:r>
              <a:rPr lang="en" sz="1800" dirty="0"/>
              <a:t>Doesn’t capture </a:t>
            </a:r>
            <a:r>
              <a:rPr lang="en" sz="1800" dirty="0">
                <a:solidFill>
                  <a:srgbClr val="0000FF"/>
                </a:solidFill>
              </a:rPr>
              <a:t>the preference of the task</a:t>
            </a:r>
            <a:endParaRPr sz="1800" dirty="0">
              <a:solidFill>
                <a:srgbClr val="0000FF"/>
              </a:solidFill>
            </a:endParaRPr>
          </a:p>
          <a:p>
            <a:pPr marL="342900" indent="-266700" algn="just">
              <a:lnSpc>
                <a:spcPct val="115000"/>
              </a:lnSpc>
              <a:buSzPts val="2000"/>
              <a:buChar char="●"/>
            </a:pPr>
            <a:r>
              <a:rPr lang="en" sz="1800" dirty="0"/>
              <a:t>Doesn’t consider </a:t>
            </a:r>
            <a:r>
              <a:rPr lang="en" sz="1800" dirty="0">
                <a:solidFill>
                  <a:srgbClr val="0000FF"/>
                </a:solidFill>
              </a:rPr>
              <a:t>heterogeneous nature of tasks</a:t>
            </a:r>
            <a:endParaRPr sz="1800" dirty="0">
              <a:solidFill>
                <a:srgbClr val="0000FF"/>
              </a:solidFill>
            </a:endParaRPr>
          </a:p>
          <a:p>
            <a:pPr algn="just">
              <a:lnSpc>
                <a:spcPct val="115000"/>
              </a:lnSpc>
              <a:spcBef>
                <a:spcPts val="525"/>
              </a:spcBef>
            </a:pPr>
            <a:endParaRPr sz="1500" dirty="0"/>
          </a:p>
          <a:p>
            <a:pPr marL="342900">
              <a:buSzPts val="2000"/>
            </a:pPr>
            <a:r>
              <a:rPr lang="en" sz="1500" b="1" dirty="0"/>
              <a:t> </a:t>
            </a:r>
            <a:endParaRPr sz="1500" b="1" dirty="0"/>
          </a:p>
          <a:p>
            <a:pPr>
              <a:buSzPts val="2000"/>
            </a:pPr>
            <a:endParaRPr sz="1500" b="1" dirty="0"/>
          </a:p>
        </p:txBody>
      </p:sp>
      <p:sp>
        <p:nvSpPr>
          <p:cNvPr id="120" name="Google Shape;120;p20"/>
          <p:cNvSpPr txBox="1"/>
          <p:nvPr/>
        </p:nvSpPr>
        <p:spPr>
          <a:xfrm>
            <a:off x="422290" y="4143932"/>
            <a:ext cx="5809167" cy="530915"/>
          </a:xfrm>
          <a:prstGeom prst="rect">
            <a:avLst/>
          </a:prstGeom>
          <a:noFill/>
          <a:ln>
            <a:noFill/>
          </a:ln>
        </p:spPr>
        <p:txBody>
          <a:bodyPr spcFirstLastPara="1" wrap="square" lIns="68569" tIns="34275" rIns="68569" bIns="34275" anchor="t" anchorCtr="0">
            <a:noAutofit/>
          </a:bodyPr>
          <a:lstStyle/>
          <a:p>
            <a:r>
              <a:rPr lang="en" sz="1000" dirty="0">
                <a:solidFill>
                  <a:srgbClr val="0070C0"/>
                </a:solidFill>
              </a:rPr>
              <a:t>[1] </a:t>
            </a:r>
            <a:r>
              <a:rPr lang="en" sz="1000" dirty="0"/>
              <a:t>X. Wang, X. Chen, W. Wu, N. An, L. Wang, “</a:t>
            </a:r>
            <a:r>
              <a:rPr lang="en" sz="1000" dirty="0">
                <a:solidFill>
                  <a:srgbClr val="000099"/>
                </a:solidFill>
              </a:rPr>
              <a:t>Cooperative application execution in mobile cloud computing: a </a:t>
            </a:r>
            <a:r>
              <a:rPr lang="en-US" sz="1000" dirty="0" err="1">
                <a:solidFill>
                  <a:srgbClr val="000099"/>
                </a:solidFill>
              </a:rPr>
              <a:t>Stackelberg</a:t>
            </a:r>
            <a:r>
              <a:rPr lang="en" sz="1000" dirty="0">
                <a:solidFill>
                  <a:srgbClr val="000099"/>
                </a:solidFill>
              </a:rPr>
              <a:t> game approach</a:t>
            </a:r>
            <a:r>
              <a:rPr lang="en" sz="1000" dirty="0"/>
              <a:t>,” </a:t>
            </a:r>
            <a:r>
              <a:rPr lang="en" sz="1000" i="1" dirty="0"/>
              <a:t>IEEE Communications Letters</a:t>
            </a:r>
            <a:r>
              <a:rPr lang="en" sz="1000" dirty="0"/>
              <a:t>, vol. 20, no. 5, pp. 946–949, 2016.</a:t>
            </a:r>
            <a:endParaRPr sz="1000" dirty="0"/>
          </a:p>
        </p:txBody>
      </p:sp>
      <p:sp>
        <p:nvSpPr>
          <p:cNvPr id="7" name="Slide Number Placeholder 6"/>
          <p:cNvSpPr>
            <a:spLocks noGrp="1"/>
          </p:cNvSpPr>
          <p:nvPr>
            <p:ph type="sldNum" idx="12"/>
          </p:nvPr>
        </p:nvSpPr>
        <p:spPr/>
        <p:txBody>
          <a:bodyPr/>
          <a:lstStyle/>
          <a:p>
            <a:fld id="{00000000-1234-1234-1234-123412341234}" type="slidenum">
              <a:rPr lang="en" smtClean="0"/>
              <a:pPr/>
              <a:t>9</a:t>
            </a:fld>
            <a:endParaRPr lang="en"/>
          </a:p>
        </p:txBody>
      </p:sp>
    </p:spTree>
  </p:cSld>
  <p:clrMapOvr>
    <a:masterClrMapping/>
  </p:clrMapOvr>
  <p:transition spd="slow">
    <p:fade/>
  </p:transition>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56680</TotalTime>
  <Words>2769</Words>
  <Application>Microsoft Office PowerPoint</Application>
  <PresentationFormat>Custom</PresentationFormat>
  <Paragraphs>564</Paragraphs>
  <Slides>51</Slides>
  <Notes>51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Helvetica</vt:lpstr>
      <vt:lpstr>Wingdings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User</cp:lastModifiedBy>
  <cp:revision>184</cp:revision>
  <dcterms:modified xsi:type="dcterms:W3CDTF">2022-03-06T04:24:00Z</dcterms:modified>
</cp:coreProperties>
</file>